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7"/>
  </p:notesMasterIdLst>
  <p:handoutMasterIdLst>
    <p:handoutMasterId r:id="rId48"/>
  </p:handoutMasterIdLst>
  <p:sldIdLst>
    <p:sldId id="303" r:id="rId2"/>
    <p:sldId id="362" r:id="rId3"/>
    <p:sldId id="355" r:id="rId4"/>
    <p:sldId id="391" r:id="rId5"/>
    <p:sldId id="378" r:id="rId6"/>
    <p:sldId id="401" r:id="rId7"/>
    <p:sldId id="396" r:id="rId8"/>
    <p:sldId id="582" r:id="rId9"/>
    <p:sldId id="390" r:id="rId10"/>
    <p:sldId id="579" r:id="rId11"/>
    <p:sldId id="264" r:id="rId12"/>
    <p:sldId id="551" r:id="rId13"/>
    <p:sldId id="569" r:id="rId14"/>
    <p:sldId id="421" r:id="rId15"/>
    <p:sldId id="454" r:id="rId16"/>
    <p:sldId id="580" r:id="rId17"/>
    <p:sldId id="584" r:id="rId18"/>
    <p:sldId id="455" r:id="rId19"/>
    <p:sldId id="456" r:id="rId20"/>
    <p:sldId id="583" r:id="rId21"/>
    <p:sldId id="414" r:id="rId22"/>
    <p:sldId id="552" r:id="rId23"/>
    <p:sldId id="262" r:id="rId24"/>
    <p:sldId id="263" r:id="rId25"/>
    <p:sldId id="516" r:id="rId26"/>
    <p:sldId id="265" r:id="rId27"/>
    <p:sldId id="558" r:id="rId28"/>
    <p:sldId id="557" r:id="rId29"/>
    <p:sldId id="560" r:id="rId30"/>
    <p:sldId id="570" r:id="rId31"/>
    <p:sldId id="572" r:id="rId32"/>
    <p:sldId id="575" r:id="rId33"/>
    <p:sldId id="585" r:id="rId34"/>
    <p:sldId id="586" r:id="rId35"/>
    <p:sldId id="587" r:id="rId36"/>
    <p:sldId id="588" r:id="rId37"/>
    <p:sldId id="589" r:id="rId38"/>
    <p:sldId id="591" r:id="rId39"/>
    <p:sldId id="592" r:id="rId40"/>
    <p:sldId id="593" r:id="rId41"/>
    <p:sldId id="459" r:id="rId42"/>
    <p:sldId id="573" r:id="rId43"/>
    <p:sldId id="541" r:id="rId44"/>
    <p:sldId id="492" r:id="rId45"/>
    <p:sldId id="267" r:id="rId46"/>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70"/>
    <p:restoredTop sz="92344"/>
  </p:normalViewPr>
  <p:slideViewPr>
    <p:cSldViewPr snapToGrid="0" snapToObjects="1">
      <p:cViewPr varScale="1">
        <p:scale>
          <a:sx n="120" d="100"/>
          <a:sy n="120" d="100"/>
        </p:scale>
        <p:origin x="1456" y="192"/>
      </p:cViewPr>
      <p:guideLst>
        <p:guide orient="horz" pos="2160"/>
        <p:guide pos="3840"/>
      </p:guideLst>
    </p:cSldViewPr>
  </p:slideViewPr>
  <p:notesTextViewPr>
    <p:cViewPr>
      <p:scale>
        <a:sx n="135" d="100"/>
        <a:sy n="135" d="100"/>
      </p:scale>
      <p:origin x="0" y="0"/>
    </p:cViewPr>
  </p:notesTextViewPr>
  <p:sorterViewPr>
    <p:cViewPr>
      <p:scale>
        <a:sx n="80" d="100"/>
        <a:sy n="80" d="100"/>
      </p:scale>
      <p:origin x="0" y="0"/>
    </p:cViewPr>
  </p:sorter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10/19/21</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10/19/21</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Greetings everyone.</a:t>
            </a:r>
          </a:p>
          <a:p>
            <a:endParaRPr lang="en-US" dirty="0">
              <a:sym typeface="Wingdings" pitchFamily="2" charset="2"/>
            </a:endParaRPr>
          </a:p>
          <a:p>
            <a:r>
              <a:rPr lang="en-US" dirty="0">
                <a:sym typeface="Wingdings" pitchFamily="2" charset="2"/>
              </a:rPr>
              <a:t>In this session we are going to cover an introduction to R, </a:t>
            </a:r>
            <a:r>
              <a:rPr lang="en-US" dirty="0" err="1">
                <a:sym typeface="Wingdings" pitchFamily="2" charset="2"/>
              </a:rPr>
              <a:t>Rstudio</a:t>
            </a:r>
            <a:r>
              <a:rPr lang="en-US" dirty="0">
                <a:sym typeface="Wingdings" pitchFamily="2" charset="2"/>
              </a:rPr>
              <a:t>, and R Markdown.</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session our goal is to develop some familiarity with the R programming language.</a:t>
            </a:r>
          </a:p>
          <a:p>
            <a:endParaRPr lang="en-US" dirty="0"/>
          </a:p>
          <a:p>
            <a:r>
              <a:rPr lang="en-US" dirty="0"/>
              <a:t>We will also discuss the important role of reproducible data analysis and how R can help us with this.</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9081210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2eb0d21fa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2eb0d21fa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 sure you all are excited to get started programming and we will do that in just a few minutes.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Before we do that I want to introduce you to 3 items.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 first is R. R is a programming language for data analysis. There are lots of great things about R:  it is freely available, great for wrangling data, and very capable for producing impressive visualizations.  There is also a great community of folks using it for data science, and we are excited to welcome you all to the R community via this course.</a:t>
            </a:r>
          </a:p>
          <a:p>
            <a:pPr marL="0" lvl="0" indent="0" algn="l" rtl="0">
              <a:spcBef>
                <a:spcPts val="0"/>
              </a:spcBef>
              <a:spcAft>
                <a:spcPts val="0"/>
              </a:spcAft>
              <a:buNone/>
            </a:pPr>
            <a:endParaRPr lang="en" dirty="0">
              <a:solidFill>
                <a:schemeClr val="dk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a:t>(**) Then, there’s RStudio. RStudio is the name of a company and also the name of a piece of software this company makes (and makes available for free). You can think of RStudio as a sophisticated text editor for writing R code. You can run </a:t>
            </a:r>
            <a:r>
              <a:rPr lang="en" dirty="0">
                <a:solidFill>
                  <a:schemeClr val="dk1"/>
                </a:solidFill>
              </a:rPr>
              <a:t>RStudio on Mac or Windows, or on a server.</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t>(**) Finally there’s R Markdown. R Markdown is a computational document format that has executable code </a:t>
            </a:r>
            <a:r>
              <a:rPr lang="en" u="sng" dirty="0"/>
              <a:t>usually</a:t>
            </a:r>
            <a:r>
              <a:rPr lang="en" dirty="0"/>
              <a:t> written in R. I say </a:t>
            </a:r>
            <a:r>
              <a:rPr lang="en" u="sng" dirty="0"/>
              <a:t>usually</a:t>
            </a:r>
            <a:r>
              <a:rPr lang="en" dirty="0"/>
              <a:t> because it’s actually possible to write code in python, C++, and a other languages inside of an R Markdown document.  R Markdown also includes capabilities for annotating your work which is incredibly handy.</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These three R’s synergize for a robust ecosystem for performing data analysis.</a:t>
            </a:r>
          </a:p>
          <a:p>
            <a:pPr marL="0" lvl="0" indent="0" algn="l" rtl="0">
              <a:spcBef>
                <a:spcPts val="0"/>
              </a:spcBef>
              <a:spcAft>
                <a:spcPts val="0"/>
              </a:spcAft>
              <a:buNone/>
            </a:pPr>
            <a:endParaRPr lang="en" dirty="0"/>
          </a:p>
        </p:txBody>
      </p:sp>
    </p:spTree>
    <p:extLst>
      <p:ext uri="{BB962C8B-B14F-4D97-AF65-F5344CB8AC3E}">
        <p14:creationId xmlns:p14="http://schemas.microsoft.com/office/powerpoint/2010/main" val="3695504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further ado, let’s dive in!!</a:t>
            </a:r>
          </a:p>
          <a:p>
            <a:endParaRPr lang="en-US" dirty="0"/>
          </a:p>
          <a:p>
            <a:r>
              <a:rPr lang="en-US" dirty="0"/>
              <a:t>Getting Started with RStudio.</a:t>
            </a:r>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just mentioned RStudio can be installed on a server or locally on your computer.</a:t>
            </a:r>
          </a:p>
          <a:p>
            <a:endParaRPr lang="en-US" dirty="0"/>
          </a:p>
          <a:p>
            <a:r>
              <a:rPr lang="en-US" dirty="0"/>
              <a:t>RStudio Server – a version of the RStudio IDE that can be accessed from a web browser. This is what we will use as a training environment today.</a:t>
            </a:r>
          </a:p>
          <a:p>
            <a:endParaRPr lang="en-US" dirty="0"/>
          </a:p>
          <a:p>
            <a:r>
              <a:rPr lang="en-US" dirty="0"/>
              <a:t>RStudio Desktop – a version of the RStudio IDE that is installed on your computer. This is what you should use after the course </a:t>
            </a:r>
            <a:r>
              <a:rPr lang="en-US" sz="1200" dirty="0"/>
              <a:t>to continue learning R and working on R projects.</a:t>
            </a:r>
          </a:p>
          <a:p>
            <a:endParaRPr lang="en-US" sz="1200" dirty="0"/>
          </a:p>
          <a:p>
            <a:r>
              <a:rPr lang="en-US" sz="1200" dirty="0"/>
              <a:t>On the course website (https://</a:t>
            </a:r>
            <a:r>
              <a:rPr lang="en-US" sz="1200" dirty="0" err="1"/>
              <a:t>github.com</a:t>
            </a:r>
            <a:r>
              <a:rPr lang="en-US" sz="1200" dirty="0"/>
              <a:t>/</a:t>
            </a:r>
            <a:r>
              <a:rPr lang="en-US" sz="1200" dirty="0" err="1"/>
              <a:t>pcmathias</a:t>
            </a:r>
            <a:r>
              <a:rPr lang="en-US" sz="1200" dirty="0"/>
              <a:t>/AACC-2021-Introduction-to-R), we included links to videos demonstrating how to complete a local install of RStudio Desktop.  We also provide access to the course content via a </a:t>
            </a:r>
            <a:r>
              <a:rPr lang="en-US" sz="1200" dirty="0" err="1"/>
              <a:t>github</a:t>
            </a:r>
            <a:r>
              <a:rPr lang="en-US" sz="1200" dirty="0"/>
              <a:t> repository.  So though the training environment is ephemeral, you will have access to the course content in the future.</a:t>
            </a:r>
          </a:p>
          <a:p>
            <a:endParaRPr lang="en-US" sz="1200" dirty="0"/>
          </a:p>
          <a:p>
            <a:r>
              <a:rPr lang="en-US" sz="1200" dirty="0"/>
              <a:t>One last reminder, please don’t upload any external data (and especially PHI) to the cloud!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1755090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few minutes to get logged into RStudio Cloud.</a:t>
            </a:r>
          </a:p>
          <a:p>
            <a:endParaRPr lang="en-US" dirty="0"/>
          </a:p>
          <a:p>
            <a:r>
              <a:rPr lang="en-US" dirty="0"/>
              <a:t>In the pre-course email, we asked you to create an RStudio log in.  Use those credentials now to access the cloud instance.</a:t>
            </a:r>
          </a:p>
          <a:p>
            <a:endParaRPr lang="en-US" dirty="0"/>
          </a:p>
          <a:p>
            <a:r>
              <a:rPr lang="en-US" dirty="0"/>
              <a:t>The following slides show the clicks to copy the workspace.</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1435768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“Join Space”</a:t>
            </a:r>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26389884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“Join Space”</a:t>
            </a:r>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3837962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the workspace “AACC 2021 Introduction to R workspace” at the left of the screen.</a:t>
            </a:r>
          </a:p>
          <a:p>
            <a:endParaRPr lang="en-US" dirty="0"/>
          </a:p>
          <a:p>
            <a:r>
              <a:rPr lang="en-US" dirty="0"/>
              <a:t>Click “Copy” to create your own version of the core course workspace.</a:t>
            </a:r>
          </a:p>
          <a:p>
            <a:endParaRPr lang="en-US" dirty="0"/>
          </a:p>
          <a:p>
            <a:r>
              <a:rPr lang="en-US" dirty="0"/>
              <a:t>Click okay.</a:t>
            </a: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42799874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Wait for for your version of the project to spin up.  </a:t>
            </a:r>
          </a:p>
          <a:p>
            <a:endParaRPr lang="en-US" dirty="0"/>
          </a:p>
          <a:p>
            <a:r>
              <a:rPr lang="en-US" dirty="0"/>
              <a:t>Your screen will look like this when the work space is finished loading.</a:t>
            </a:r>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32315514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few minutes to get logged into RStudio Cloud.</a:t>
            </a:r>
          </a:p>
          <a:p>
            <a:endParaRPr lang="en-US" dirty="0"/>
          </a:p>
          <a:p>
            <a:r>
              <a:rPr lang="en-US" dirty="0"/>
              <a:t>In the pre-course email, we asked you to create an RStudio log in.  Use those credentials now to access the cloud instance.</a:t>
            </a:r>
          </a:p>
          <a:p>
            <a:endParaRPr lang="en-US" dirty="0"/>
          </a:p>
          <a:p>
            <a:r>
              <a:rPr lang="en-US" dirty="0"/>
              <a:t>The following slides show the clicks to copy the workspace.</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2169385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I'm here just to give you a quick introduction after which we'll dive right into the meat of the workshop.</a:t>
            </a:r>
          </a:p>
        </p:txBody>
      </p:sp>
    </p:spTree>
    <p:extLst>
      <p:ext uri="{BB962C8B-B14F-4D97-AF65-F5344CB8AC3E}">
        <p14:creationId xmlns:p14="http://schemas.microsoft.com/office/powerpoint/2010/main" val="30049691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 RStudio window looks like.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 the top left is the editor. This is where you enter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On the top right is the Environment. The environment allows you to look at the data that’s loaded into R. Interacting with data in the environment tab provides</a:t>
            </a:r>
            <a:r>
              <a:rPr lang="en-US" baseline="0" dirty="0"/>
              <a:t> some of the functionality you may be familiar with from working in Excel. </a:t>
            </a:r>
            <a:endParaRPr lang="en-US" dirty="0"/>
          </a:p>
          <a:p>
            <a:endParaRPr lang="en-US" dirty="0"/>
          </a:p>
          <a:p>
            <a:r>
              <a:rPr lang="en-US" dirty="0"/>
              <a:t>The Console is on the bottom left. You can use the console quickly run an individual R command, like install a package. We won’t use the console in this course.</a:t>
            </a:r>
          </a:p>
          <a:p>
            <a:endParaRPr lang="en-US" baseline="0" dirty="0"/>
          </a:p>
          <a:p>
            <a:r>
              <a:rPr lang="en-US" baseline="0" dirty="0"/>
              <a:t>The pane we have labeled “MISC” has a few of tabs. The most important one for today is the “Files” tab which shows the files we’ll be using for the course.</a:t>
            </a:r>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37606283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powerful aspects of working in the R environment is the ability to conduct reproducible data analyses (those analyses that can be shared, revised, repurposed and reproduced) by others.</a:t>
            </a:r>
          </a:p>
        </p:txBody>
      </p:sp>
      <p:sp>
        <p:nvSpPr>
          <p:cNvPr id="4" name="Slide Number Placeholder 3"/>
          <p:cNvSpPr>
            <a:spLocks noGrp="1"/>
          </p:cNvSpPr>
          <p:nvPr>
            <p:ph type="sldNum" sz="quarter" idx="5"/>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30869944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highlight the importance of reproducibility, let’s consider the following case.</a:t>
            </a:r>
          </a:p>
          <a:p>
            <a:endParaRPr lang="en-US" baseline="0" dirty="0"/>
          </a:p>
          <a:p>
            <a:r>
              <a:rPr lang="en-US" baseline="0" dirty="0"/>
              <a:t>In the mid-2000s, two researchers at Duke University tried to use microarray gene expression data of tumor cells to predict sensitivity to chemotherapeutic agents. This approach generated a lot of excitement at the time, and the resulting work was published in high-profile journals including Nature Medicine, JAMA, and the New England Journal.</a:t>
            </a:r>
          </a:p>
          <a:p>
            <a:endParaRPr lang="en-US" baseline="0" dirty="0"/>
          </a:p>
          <a:p>
            <a:r>
              <a:rPr lang="en-US" baseline="0" dirty="0"/>
              <a:t>(**) Unfortunately, there were a number of serious errors in the data analysis. The media has focused on the fact that the researchers tried to cover up investigations into these errors and press on towards clinical trials even though there were at the time open questions about the validity of the methods.</a:t>
            </a:r>
          </a:p>
          <a:p>
            <a:endParaRPr lang="en-US" baseline="0" dirty="0"/>
          </a:p>
          <a:p>
            <a:r>
              <a:rPr lang="en-US" baseline="0" dirty="0"/>
              <a:t>(**) Even more unfortunately, patients were enrolled in clinical trials and allocated based on flawed models, and in all likelihood patients were actually allocated to incorrect treatment arms.</a:t>
            </a:r>
          </a:p>
          <a:p>
            <a:endParaRPr lang="en-US" baseline="0" dirty="0"/>
          </a:p>
          <a:p>
            <a:r>
              <a:rPr lang="en-US" baseline="0" dirty="0"/>
              <a:t>(**) In the end, 18 papers were retracted, and Duke settled more than 10 lawsuits for an undisclosed amount of money.</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25467590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Keith </a:t>
            </a:r>
            <a:r>
              <a:rPr lang="en-US" dirty="0" err="1"/>
              <a:t>Baggerly</a:t>
            </a:r>
            <a:r>
              <a:rPr lang="en-US" dirty="0"/>
              <a:t> and Kevin Coombes, biostatisticians at MD Anderson uncovered the mistakes that led to these retractions, in painstaking work. Let’s look at one of the errors they found.</a:t>
            </a:r>
          </a:p>
          <a:p>
            <a:endParaRPr lang="en-US" baseline="0" dirty="0"/>
          </a:p>
          <a:p>
            <a:r>
              <a:rPr lang="en-US" baseline="0" dirty="0"/>
              <a:t>These are a few of the hundreds of microarray probe sets </a:t>
            </a:r>
            <a:r>
              <a:rPr lang="mr-IN" baseline="0" dirty="0"/>
              <a:t>–</a:t>
            </a:r>
            <a:r>
              <a:rPr lang="en-US" baseline="0" dirty="0"/>
              <a:t> each corresponds to a gene </a:t>
            </a:r>
            <a:r>
              <a:rPr lang="mr-IN" baseline="0" dirty="0"/>
              <a:t>–</a:t>
            </a:r>
            <a:r>
              <a:rPr lang="en-US" baseline="0" dirty="0"/>
              <a:t> that the Duke investigators reported to predict sensitivity to 5-fluorouracil.</a:t>
            </a:r>
          </a:p>
          <a:p>
            <a:endParaRPr lang="en-US" baseline="0" dirty="0"/>
          </a:p>
          <a:p>
            <a:r>
              <a:rPr lang="en-US" baseline="0" dirty="0"/>
              <a:t>(**) And here are the probe sets that the MD Anderson team got. You can see that those two are different.</a:t>
            </a:r>
          </a:p>
          <a:p>
            <a:endParaRPr lang="en-US" baseline="0" dirty="0"/>
          </a:p>
          <a:p>
            <a:r>
              <a:rPr lang="en-US" baseline="0" dirty="0"/>
              <a:t>(**) If I highlight the last number of each probe, you might notice a pattern: the number of the probe set that Duke reported is exactly one less than the number of the probe that MD Anderson found when they re-did the analysis.</a:t>
            </a:r>
          </a:p>
          <a:p>
            <a:endParaRPr lang="en-US" baseline="0" dirty="0"/>
          </a:p>
          <a:p>
            <a:r>
              <a:rPr lang="en-US" baseline="0" dirty="0"/>
              <a:t>(**) This is what’s called a off-by-one indexing error and is what happens when you use a tool like Excel and accidentally </a:t>
            </a:r>
            <a:r>
              <a:rPr lang="en-US" dirty="0"/>
              <a:t>delete one cell.  The result is that all the values in the affected column are shifted by one. This is a simple error to make, but as you might imagine, this error invalidates all downstream results.</a:t>
            </a:r>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39510929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off-by-one indexing error was just one of many simple errors the MD Anderson team discovered.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Another type of error that was pervasive in the study was label reversal so that cell lines were labeled sensitive to a drug when they actually were resistant, and vice versa. That type of error can lead to a scenario where a patient gets the chemotherapy that would be predicted to be </a:t>
            </a:r>
            <a:r>
              <a:rPr lang="en-US" i="1" baseline="0" dirty="0"/>
              <a:t>least</a:t>
            </a:r>
            <a:r>
              <a:rPr lang="en-US" i="0" baseline="0" dirty="0"/>
              <a:t> beneficial.</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Other problems they identified were confounding, (**) inclusion of data from sources that were not reported in the paper, (**) and wrong figure shown.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are all simple errors – you don’t have to be incompetent or negligent to make them. (**) Because these errors are so easy to make and because without good documentation or a reproducible workflow it’s hard to catch them, they are also very common.</a:t>
            </a:r>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17779440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key issue in this case study is that the investigators used “point and click” tools like Excel.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prevented peers and independent investigators from catching errors in the analysis, until it was too late.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Duke case study is only one example where the critical barrier</a:t>
            </a:r>
            <a:r>
              <a:rPr lang="en-US" baseline="0" dirty="0"/>
              <a:t> to reproducibility was the tendency of investigators to use graphical user interface “point-and-click” type tools. These interactive tools usually don’t record user actions and because of this, they are fundamentally not reproducible.</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743881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reproducibility doesn’t only help others.  Consider the following 3 statements and ask yourself if they sound familiar.</a:t>
            </a:r>
            <a:endParaRPr lang="en-US" baseline="0" dirty="0"/>
          </a:p>
          <a:p>
            <a:endParaRPr lang="en-US" baseline="0" dirty="0"/>
          </a:p>
          <a:p>
            <a:r>
              <a:rPr lang="en-US" baseline="0" dirty="0"/>
              <a:t>-Can we redo the analysis with this month’s data?</a:t>
            </a:r>
          </a:p>
          <a:p>
            <a:r>
              <a:rPr lang="en-US" baseline="0" dirty="0"/>
              <a:t>-Why do the data in Table 1 not seem to agree with Figure 2?</a:t>
            </a:r>
          </a:p>
          <a:p>
            <a:r>
              <a:rPr lang="en-US" baseline="0" dirty="0"/>
              <a:t>-Why did I decide to omit these six samples from my analysis?</a:t>
            </a:r>
          </a:p>
          <a:p>
            <a:endParaRPr lang="en-US" baseline="0" dirty="0"/>
          </a:p>
          <a:p>
            <a:r>
              <a:rPr lang="en-US" baseline="0" dirty="0"/>
              <a:t>**Your closest collaborator is you from 6 months ago.  You can do yourself a huge favor by using tools that promote reproducibility.</a:t>
            </a:r>
          </a:p>
          <a:p>
            <a:endParaRPr lang="en-US" baseline="0" dirty="0"/>
          </a:p>
          <a:p>
            <a:r>
              <a:rPr lang="en-US" baseline="0" dirty="0"/>
              <a:t>And if you are analyzing </a:t>
            </a:r>
            <a:r>
              <a:rPr lang="en-US" u="sng" baseline="0" dirty="0"/>
              <a:t>clinical</a:t>
            </a:r>
            <a:r>
              <a:rPr lang="en-US" baseline="0" dirty="0"/>
              <a:t> data and might affect patient management or public health based on your findings, that makes it so much more important that you take steps to assure your analysis is documented, free of errors, and reproducible by others.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t>27</a:t>
            </a:fld>
            <a:endParaRPr lang="en-US"/>
          </a:p>
        </p:txBody>
      </p:sp>
    </p:spTree>
    <p:extLst>
      <p:ext uri="{BB962C8B-B14F-4D97-AF65-F5344CB8AC3E}">
        <p14:creationId xmlns:p14="http://schemas.microsoft.com/office/powerpoint/2010/main" val="24574130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r>
              <a:rPr lang="en-US" dirty="0"/>
              <a:t>R Markdown provides us with features and tools to tackle the reproducibility problem.</a:t>
            </a:r>
          </a:p>
          <a:p>
            <a:endParaRPr lang="en-US" dirty="0"/>
          </a:p>
          <a:p>
            <a:r>
              <a:rPr lang="en-US" dirty="0"/>
              <a:t>In R Markdown, we can craft computer code mixed in with narrative annotation that documents the purpose of the code and details about the decisions we made in our analysis.</a:t>
            </a:r>
          </a:p>
          <a:p>
            <a:endParaRPr lang="en-US" dirty="0"/>
          </a:p>
          <a:p>
            <a:r>
              <a:rPr lang="en-US" dirty="0"/>
              <a:t>R Markdown provides a lab notebook interface for analysis, visualization, and annotation of our work.</a:t>
            </a:r>
          </a:p>
          <a:p>
            <a:endParaRPr lang="en-US" dirty="0"/>
          </a:p>
          <a:p>
            <a:r>
              <a:rPr lang="en-US" dirty="0"/>
              <a:t>It is quickly becoming the gold standard for reproducible data analysis.  In the course we will teach you to use R Markdown and we encourage you to continue using it consistently in your future work.  In fact, it is the strongest recommendation we will make to you today.</a:t>
            </a:r>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28</a:t>
            </a:fld>
            <a:endParaRPr/>
          </a:p>
        </p:txBody>
      </p:sp>
    </p:spTree>
    <p:extLst>
      <p:ext uri="{BB962C8B-B14F-4D97-AF65-F5344CB8AC3E}">
        <p14:creationId xmlns:p14="http://schemas.microsoft.com/office/powerpoint/2010/main" val="33821622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Markdown documents are composed of 3 basic building blocks.</a:t>
            </a:r>
          </a:p>
          <a:p>
            <a:endParaRPr lang="en-US" dirty="0"/>
          </a:p>
          <a:p>
            <a:r>
              <a:rPr lang="en-US" dirty="0"/>
              <a:t>**The first is the Header which includes pieces like the name of the document, the document’s author, and the desired output format when the document is assembled.</a:t>
            </a:r>
          </a:p>
          <a:p>
            <a:endParaRPr lang="en-US" dirty="0"/>
          </a:p>
          <a:p>
            <a:r>
              <a:rPr lang="en-US" dirty="0"/>
              <a:t>**The second block is the text.  R Markdown documents can be marked in ways that promote readability with various formatting styles.</a:t>
            </a:r>
          </a:p>
          <a:p>
            <a:endParaRPr lang="en-US" dirty="0"/>
          </a:p>
          <a:p>
            <a:r>
              <a:rPr lang="en-US" dirty="0"/>
              <a:t>**Finally, there are code chunks.  Code chunks include include R code that can be executed to output results.</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33658139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Within the R Markdown document, we can execute a single code chunk by ** clicking the “Run Code Chunk” arrow. </a:t>
            </a:r>
          </a:p>
          <a:p>
            <a:endParaRPr lang="en-US" dirty="0"/>
          </a:p>
          <a:p>
            <a:r>
              <a:rPr lang="en-US" dirty="0"/>
              <a:t>And with the click of a button ** (called knitting), we can turn a R Markdown document from this ** to this.</a:t>
            </a:r>
          </a:p>
          <a:p>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t>30</a:t>
            </a:fld>
            <a:endParaRPr lang="en-US"/>
          </a:p>
        </p:txBody>
      </p:sp>
    </p:spTree>
    <p:extLst>
      <p:ext uri="{BB962C8B-B14F-4D97-AF65-F5344CB8AC3E}">
        <p14:creationId xmlns:p14="http://schemas.microsoft.com/office/powerpoint/2010/main" val="4096493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latin typeface="Calibri"/>
                <a:cs typeface="Calibri"/>
              </a:rPr>
              <a:t>Obviously we would love for those who are here today to all walk away and just start coding but the reality is that while that would be great we also have a set of more modest if more important goals</a:t>
            </a:r>
          </a:p>
          <a:p>
            <a:pPr>
              <a:buNone/>
            </a:pPr>
            <a:endParaRPr lang="en-US" dirty="0">
              <a:latin typeface="Calibri"/>
              <a:cs typeface="Calibri"/>
            </a:endParaRPr>
          </a:p>
          <a:p>
            <a:pPr marL="288925" lvl="1" indent="-288925">
              <a:buFont typeface="Arial,Sans-Serif"/>
              <a:buChar char="•"/>
            </a:pPr>
            <a:r>
              <a:rPr lang="en-US" dirty="0">
                <a:latin typeface="Calibri"/>
                <a:cs typeface="Calibri"/>
              </a:rPr>
              <a:t>We're here to </a:t>
            </a:r>
            <a:r>
              <a:rPr lang="en-US" dirty="0"/>
              <a:t>Advocate for the use of R as a means of improving reproducibility in clinical data analysis and I cannot emphasize enough how strongly we feel about this point</a:t>
            </a:r>
          </a:p>
          <a:p>
            <a:pPr marL="288925" lvl="1" indent="-288925">
              <a:buFont typeface="Arial,Sans-Serif"/>
              <a:buChar char="•"/>
            </a:pPr>
            <a:r>
              <a:rPr lang="en-US" dirty="0"/>
              <a:t>As we review this we will demonstrate how we can use R perform analyses of laboratory operational data</a:t>
            </a:r>
          </a:p>
          <a:p>
            <a:pPr marL="288925" lvl="1" indent="-288925">
              <a:buFont typeface="Arial,Sans-Serif"/>
              <a:buChar char="•"/>
            </a:pPr>
            <a:r>
              <a:rPr lang="en-US" dirty="0"/>
              <a:t>And we also hope to establish a baseline understanding of what tidy data is and how to implement a 'tidy' approach to data analysis within the framework of R</a:t>
            </a:r>
          </a:p>
        </p:txBody>
      </p:sp>
    </p:spTree>
    <p:extLst>
      <p:ext uri="{BB962C8B-B14F-4D97-AF65-F5344CB8AC3E}">
        <p14:creationId xmlns:p14="http://schemas.microsoft.com/office/powerpoint/2010/main" val="37207240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this R Markdown document in greater detail.</a:t>
            </a:r>
          </a:p>
          <a:p>
            <a:endParaRPr lang="en-US" dirty="0"/>
          </a:p>
          <a:p>
            <a:r>
              <a:rPr lang="en-US" dirty="0"/>
              <a:t>Again the first block is header section</a:t>
            </a:r>
          </a:p>
          <a:p>
            <a:endParaRPr lang="en-US" dirty="0"/>
          </a:p>
          <a:p>
            <a:r>
              <a:rPr lang="en-US" dirty="0"/>
              <a:t>** The second block includes narrative text with styling applied.</a:t>
            </a:r>
          </a:p>
          <a:p>
            <a:endParaRPr lang="en-US" baseline="0" dirty="0"/>
          </a:p>
          <a:p>
            <a:r>
              <a:rPr lang="en-US" baseline="0" dirty="0"/>
              <a:t>** Then we get to the code chunks (shown in gray boxes).  Don’t worry about the grammar of these particular code chunks at this point.  In brief the first code chunk generates 100 normally distributed values which are performing a summary on.  The knitted document shows us our code ** and the output of that code.</a:t>
            </a:r>
          </a:p>
          <a:p>
            <a:endParaRPr lang="en-US" baseline="0" dirty="0"/>
          </a:p>
          <a:p>
            <a:r>
              <a:rPr lang="en-US" baseline="0" dirty="0"/>
              <a:t>** The second code chunk renders a histogram visualization of that data.</a:t>
            </a:r>
          </a:p>
          <a:p>
            <a:endParaRPr lang="en-US" baseline="0" dirty="0"/>
          </a:p>
          <a:p>
            <a:r>
              <a:rPr lang="en-US" baseline="0" dirty="0"/>
              <a:t>The result is a neatly formatted document that includes an annotated description of our analysis, the code we used, and the output of that code. </a:t>
            </a:r>
          </a:p>
        </p:txBody>
      </p:sp>
      <p:sp>
        <p:nvSpPr>
          <p:cNvPr id="4" name="Slide Number Placeholder 3"/>
          <p:cNvSpPr>
            <a:spLocks noGrp="1"/>
          </p:cNvSpPr>
          <p:nvPr>
            <p:ph type="sldNum" sz="quarter" idx="10"/>
          </p:nvPr>
        </p:nvSpPr>
        <p:spPr/>
        <p:txBody>
          <a:bodyPr/>
          <a:lstStyle/>
          <a:p>
            <a:fld id="{DD65BEC1-91A9-F040-80A2-A1EC33E8D6DB}" type="slidenum">
              <a:rPr lang="en-US" smtClean="0"/>
              <a:t>31</a:t>
            </a:fld>
            <a:endParaRPr lang="en-US"/>
          </a:p>
        </p:txBody>
      </p:sp>
    </p:spTree>
    <p:extLst>
      <p:ext uri="{BB962C8B-B14F-4D97-AF65-F5344CB8AC3E}">
        <p14:creationId xmlns:p14="http://schemas.microsoft.com/office/powerpoint/2010/main" val="9878924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your turn again.</a:t>
            </a:r>
          </a:p>
          <a:p>
            <a:endParaRPr lang="en-US" dirty="0"/>
          </a:p>
          <a:p>
            <a:r>
              <a:rPr lang="en-US" dirty="0"/>
              <a:t>Follow the instructions in Your Turn #2 to</a:t>
            </a:r>
          </a:p>
          <a:p>
            <a:r>
              <a:rPr lang="en-US" dirty="0"/>
              <a:t>-open an </a:t>
            </a:r>
            <a:r>
              <a:rPr lang="en-US"/>
              <a:t>R Markdown </a:t>
            </a:r>
            <a:r>
              <a:rPr lang="en-US" dirty="0"/>
              <a:t>document</a:t>
            </a:r>
          </a:p>
          <a:p>
            <a:r>
              <a:rPr lang="en-US" dirty="0"/>
              <a:t>-review the format</a:t>
            </a:r>
          </a:p>
          <a:p>
            <a:r>
              <a:rPr lang="en-US" dirty="0"/>
              <a:t>-execute individual code chunks</a:t>
            </a:r>
          </a:p>
          <a:p>
            <a:r>
              <a:rPr lang="en-US" dirty="0"/>
              <a:t>-knit the document</a:t>
            </a:r>
          </a:p>
          <a:p>
            <a:endParaRPr lang="en-US" dirty="0"/>
          </a:p>
          <a:p>
            <a:r>
              <a:rPr lang="en-US" dirty="0"/>
              <a:t>We will meet back in 3 minutes to review this exercise together.</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11802961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your turn again.</a:t>
            </a:r>
          </a:p>
          <a:p>
            <a:endParaRPr lang="en-US" dirty="0"/>
          </a:p>
          <a:p>
            <a:r>
              <a:rPr lang="en-US" dirty="0"/>
              <a:t>Follow the instructions in Your Turn #2 to</a:t>
            </a:r>
          </a:p>
          <a:p>
            <a:r>
              <a:rPr lang="en-US" dirty="0"/>
              <a:t>-open an </a:t>
            </a:r>
            <a:r>
              <a:rPr lang="en-US"/>
              <a:t>R Markdown </a:t>
            </a:r>
            <a:r>
              <a:rPr lang="en-US" dirty="0"/>
              <a:t>document</a:t>
            </a:r>
          </a:p>
          <a:p>
            <a:r>
              <a:rPr lang="en-US" dirty="0"/>
              <a:t>-review the format</a:t>
            </a:r>
          </a:p>
          <a:p>
            <a:r>
              <a:rPr lang="en-US" dirty="0"/>
              <a:t>-execute individual code chunks</a:t>
            </a:r>
          </a:p>
          <a:p>
            <a:r>
              <a:rPr lang="en-US" dirty="0"/>
              <a:t>-knit the document</a:t>
            </a:r>
          </a:p>
          <a:p>
            <a:endParaRPr lang="en-US" dirty="0"/>
          </a:p>
          <a:p>
            <a:r>
              <a:rPr lang="en-US" dirty="0"/>
              <a:t>We will meet back in 3 minutes to review this exercise together.</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29485561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does the code go?</a:t>
            </a:r>
          </a:p>
          <a:p>
            <a:r>
              <a:rPr lang="en-US" dirty="0"/>
              <a:t>We place these in “chunks” that are executable independently and have a very unique syntax</a:t>
            </a:r>
          </a:p>
          <a:p>
            <a:r>
              <a:rPr lang="en-US" dirty="0"/>
              <a:t>Backticks (top left of your keyboard) open and close code chunks</a:t>
            </a:r>
          </a:p>
        </p:txBody>
      </p:sp>
      <p:sp>
        <p:nvSpPr>
          <p:cNvPr id="4" name="Slide Number Placeholder 3"/>
          <p:cNvSpPr>
            <a:spLocks noGrp="1"/>
          </p:cNvSpPr>
          <p:nvPr>
            <p:ph type="sldNum" sz="quarter" idx="5"/>
          </p:nvPr>
        </p:nvSpPr>
        <p:spPr/>
        <p:txBody>
          <a:bodyPr/>
          <a:lstStyle/>
          <a:p>
            <a:fld id="{1FCC21F6-288D-5A4B-ACA3-285287681776}" type="slidenum">
              <a:rPr lang="en-US" smtClean="0"/>
              <a:t>38</a:t>
            </a:fld>
            <a:endParaRPr lang="en-US"/>
          </a:p>
        </p:txBody>
      </p:sp>
    </p:spTree>
    <p:extLst>
      <p:ext uri="{BB962C8B-B14F-4D97-AF65-F5344CB8AC3E}">
        <p14:creationId xmlns:p14="http://schemas.microsoft.com/office/powerpoint/2010/main" val="2988214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Annoying to type 3 backticks every time you want to insert a chunk so let’s walk through doing this with the </a:t>
            </a:r>
            <a:r>
              <a:rPr lang="en-US" dirty="0" err="1"/>
              <a:t>Rstudio</a:t>
            </a:r>
            <a:r>
              <a:rPr lang="en-US" dirty="0"/>
              <a:t> editor</a:t>
            </a:r>
          </a:p>
        </p:txBody>
      </p:sp>
      <p:sp>
        <p:nvSpPr>
          <p:cNvPr id="4" name="Slide Number Placeholder 3"/>
          <p:cNvSpPr>
            <a:spLocks noGrp="1"/>
          </p:cNvSpPr>
          <p:nvPr>
            <p:ph type="sldNum" sz="quarter" idx="5"/>
          </p:nvPr>
        </p:nvSpPr>
        <p:spPr/>
        <p:txBody>
          <a:bodyPr/>
          <a:lstStyle/>
          <a:p>
            <a:fld id="{1FCC21F6-288D-5A4B-ACA3-285287681776}" type="slidenum">
              <a:rPr lang="en-US" smtClean="0"/>
              <a:t>41</a:t>
            </a:fld>
            <a:endParaRPr lang="en-US"/>
          </a:p>
        </p:txBody>
      </p:sp>
    </p:spTree>
    <p:extLst>
      <p:ext uri="{BB962C8B-B14F-4D97-AF65-F5344CB8AC3E}">
        <p14:creationId xmlns:p14="http://schemas.microsoft.com/office/powerpoint/2010/main" val="7160226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have covered in this introductory lesson.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started by defining and differentiating R (the programming language) from </a:t>
            </a:r>
            <a:r>
              <a:rPr lang="en-US" sz="1200" kern="1200" dirty="0" err="1">
                <a:solidFill>
                  <a:schemeClr val="tx1"/>
                </a:solidFill>
                <a:effectLst/>
                <a:latin typeface="+mn-lt"/>
                <a:ea typeface="+mn-ea"/>
                <a:cs typeface="+mn-cs"/>
              </a:rPr>
              <a:t>Rstudio</a:t>
            </a:r>
            <a:r>
              <a:rPr lang="en-US" sz="1200" kern="1200" dirty="0">
                <a:solidFill>
                  <a:schemeClr val="tx1"/>
                </a:solidFill>
                <a:effectLst/>
                <a:latin typeface="+mn-lt"/>
                <a:ea typeface="+mn-ea"/>
                <a:cs typeface="+mn-cs"/>
              </a:rPr>
              <a:t> (the development environment) from R Markdown (the document format we use for reproducible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each lesson we have included a what else section to introduce you to ”what else” you may want to explore and learn about after completing this course.</a:t>
            </a:r>
          </a:p>
          <a:p>
            <a:endParaRPr lang="en-US" dirty="0"/>
          </a:p>
          <a:p>
            <a:r>
              <a:rPr lang="en-US" dirty="0"/>
              <a:t>This includes helpful hints, other functions in the </a:t>
            </a:r>
            <a:r>
              <a:rPr lang="en-US" dirty="0" err="1"/>
              <a:t>Tidyverse</a:t>
            </a:r>
            <a:r>
              <a:rPr lang="en-US" dirty="0"/>
              <a:t>, and exciting packages you may want to check out.</a:t>
            </a:r>
          </a:p>
        </p:txBody>
      </p:sp>
      <p:sp>
        <p:nvSpPr>
          <p:cNvPr id="4" name="Slide Number Placeholder 3"/>
          <p:cNvSpPr>
            <a:spLocks noGrp="1"/>
          </p:cNvSpPr>
          <p:nvPr>
            <p:ph type="sldNum" sz="quarter" idx="5"/>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 Markdown cheat sheet helps with the grammar of crafting markdown documents including visual formatting options.</a:t>
            </a:r>
          </a:p>
          <a:p>
            <a:endParaRPr lang="en-US" dirty="0"/>
          </a:p>
          <a:p>
            <a:r>
              <a:rPr lang="en-US" dirty="0"/>
              <a:t>The R Markdown cheat sheet is available on the RStudio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In this lesson we practiced “knitting” our analysis to an HTML file.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In addition to HTML files, R Markdown documents can be “knitted” into a number of additional formats including PDF, Microsoft Word, PowerPoint, and even interactive dashboards.  We will look at dashboards in greater detail later in the course.</a:t>
            </a:r>
            <a:endParaRPr dirty="0"/>
          </a:p>
          <a:p>
            <a:pPr marL="0" lvl="0" indent="0" algn="l" rtl="0">
              <a:spcBef>
                <a:spcPts val="0"/>
              </a:spcBef>
              <a:spcAft>
                <a:spcPts val="0"/>
              </a:spcAft>
              <a:buNone/>
            </a:pPr>
            <a:endParaRPr dirty="0"/>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45</a:t>
            </a:fld>
            <a:endParaRPr/>
          </a:p>
        </p:txBody>
      </p:sp>
    </p:spTree>
    <p:extLst>
      <p:ext uri="{BB962C8B-B14F-4D97-AF65-F5344CB8AC3E}">
        <p14:creationId xmlns:p14="http://schemas.microsoft.com/office/powerpoint/2010/main" val="2555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So now that you've met us let's discuss for a moment how this workshop</a:t>
            </a:r>
            <a:r>
              <a:rPr lang="en-US" baseline="0" dirty="0"/>
              <a:t> is going to work</a:t>
            </a:r>
            <a:endParaRPr lang="en-US" dirty="0"/>
          </a:p>
        </p:txBody>
      </p:sp>
    </p:spTree>
    <p:extLst>
      <p:ext uri="{BB962C8B-B14F-4D97-AF65-F5344CB8AC3E}">
        <p14:creationId xmlns:p14="http://schemas.microsoft.com/office/powerpoint/2010/main" val="1367066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1e91fc5f9_1_2419: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1e91fc5f9_1_2419: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meat of the workshop are the sessions each of which </a:t>
            </a:r>
            <a:r>
              <a:rPr lang="en-US" baseline="0" dirty="0"/>
              <a:t>will cover discrete subjects or components of R in a data analysis. The sessions have a </a:t>
            </a:r>
            <a:r>
              <a:rPr lang="en-US" baseline="0" dirty="0" err="1"/>
              <a:t>powerpoint</a:t>
            </a:r>
            <a:r>
              <a:rPr lang="en-US" baseline="0" dirty="0"/>
              <a:t> associated with it as well as an R script.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We'll be describing a specific function or topic in the context of the </a:t>
            </a:r>
            <a:r>
              <a:rPr lang="en-US" baseline="0" dirty="0" err="1"/>
              <a:t>powerpoint</a:t>
            </a:r>
            <a:r>
              <a:rPr lang="en-US" baseline="0" dirty="0"/>
              <a:t> – all of which are included in the coursebook and available for download. The same code that is being demoed is included in the R script and you are invited to follow along, run the code, play with it if you like.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At several points in the session we'll have you engage in some exercises which we call Your Turns. In a Your Turn we'll assess how we're doing by asking you to critically think about the topic in the session and respond to a question or do some coding on your own. We'll speak a bit later about how these coding exercises will work.</a:t>
            </a:r>
            <a:endParaRPr dirty="0"/>
          </a:p>
        </p:txBody>
      </p:sp>
    </p:spTree>
    <p:extLst>
      <p:ext uri="{BB962C8B-B14F-4D97-AF65-F5344CB8AC3E}">
        <p14:creationId xmlns:p14="http://schemas.microsoft.com/office/powerpoint/2010/main" val="2965594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t>
            </a:r>
            <a:r>
              <a:rPr lang="en-US" err="1"/>
              <a:t>coursebook</a:t>
            </a:r>
            <a:r>
              <a:rPr lang="en-US"/>
              <a:t> has all the session </a:t>
            </a:r>
            <a:r>
              <a:rPr lang="en-US" err="1"/>
              <a:t>powerpoints</a:t>
            </a:r>
            <a:r>
              <a:rPr lang="en-US"/>
              <a:t> as well as an appendix that has some additional resources</a:t>
            </a:r>
          </a:p>
          <a:p>
            <a:endParaRPr lang="en-US"/>
          </a:p>
          <a:p>
            <a:r>
              <a:rPr lang="en-US"/>
              <a:t>Cheat sheets are concise one or two page</a:t>
            </a:r>
            <a:r>
              <a:rPr lang="en-US" baseline="0"/>
              <a:t> documents that you can use as a quick reference. we'll be referring to these during the sessions. They are also easily </a:t>
            </a:r>
            <a:r>
              <a:rPr lang="en-US" baseline="0" err="1"/>
              <a:t>googlable</a:t>
            </a:r>
            <a:r>
              <a:rPr lang="en-US" baseline="0"/>
              <a:t> and available through the help menu in </a:t>
            </a:r>
            <a:r>
              <a:rPr lang="en-US" baseline="0" err="1"/>
              <a:t>Rstudio</a:t>
            </a:r>
            <a:r>
              <a:rPr lang="en-US" baseline="0"/>
              <a:t>. There is also a one page Useful resources document with links to free online resources like textbooks, videos and courses.</a:t>
            </a:r>
            <a:endParaRPr lang="en-US"/>
          </a:p>
        </p:txBody>
      </p:sp>
    </p:spTree>
    <p:extLst>
      <p:ext uri="{BB962C8B-B14F-4D97-AF65-F5344CB8AC3E}">
        <p14:creationId xmlns:p14="http://schemas.microsoft.com/office/powerpoint/2010/main" val="3386517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rtl="0">
              <a:buNone/>
            </a:pPr>
            <a:r>
              <a:rPr lang="en-US" sz="1100" b="0" i="0" u="none" strike="noStrike" cap="none" dirty="0">
                <a:solidFill>
                  <a:srgbClr val="000000"/>
                </a:solidFill>
                <a:effectLst/>
                <a:latin typeface="Arial"/>
                <a:ea typeface="Arial"/>
                <a:cs typeface="Arial"/>
                <a:sym typeface="Arial"/>
              </a:rPr>
              <a:t>Let’s talk a little bit about how we'll be using zoom in this workshop. </a:t>
            </a:r>
          </a:p>
          <a:p>
            <a:pPr marL="158750" indent="0" rtl="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During the sessions everyone will be muted other than the instructor. We just want to be make sure we don’t get accidental background noise. But that doesn’t mean that there won’t be opportunities for engagement, we want to make sure that this is an interactive workshop and not</a:t>
            </a:r>
            <a:r>
              <a:rPr lang="en-US" dirty="0"/>
              <a:t> a one way street when it comes to interaction.</a:t>
            </a:r>
            <a:endParaRPr lang="en-US" sz="1100" b="0" i="0" u="none" strike="noStrike" cap="none" dirty="0">
              <a:solidFill>
                <a:srgbClr val="000000"/>
              </a:solidFill>
              <a:effectLst/>
              <a:latin typeface="Arial"/>
              <a:ea typeface="Arial"/>
              <a:cs typeface="Arial"/>
            </a:endParaRPr>
          </a:p>
          <a:p>
            <a:pPr marL="158750" indent="0" rtl="0">
              <a:buNone/>
            </a:pPr>
            <a:endParaRPr lang="en-US" sz="1100" b="0" i="0" u="none" strike="noStrike" cap="none" dirty="0">
              <a:solidFill>
                <a:srgbClr val="000000"/>
              </a:solidFill>
              <a:effectLst/>
              <a:latin typeface="Arial"/>
              <a:ea typeface="Arial"/>
              <a:cs typeface="Arial"/>
              <a:sym typeface="Arial"/>
            </a:endParaRPr>
          </a:p>
          <a:p>
            <a:pPr marL="158750" indent="0" rtl="0">
              <a:buNone/>
            </a:pPr>
            <a:r>
              <a:rPr lang="en-US" sz="1100" b="0" i="0" u="none" strike="noStrike" cap="none" dirty="0">
                <a:solidFill>
                  <a:srgbClr val="000000"/>
                </a:solidFill>
                <a:effectLst/>
                <a:latin typeface="Arial"/>
                <a:ea typeface="Arial"/>
                <a:cs typeface="Arial"/>
                <a:sym typeface="Arial"/>
              </a:rPr>
              <a:t>We will be using the chat window in Zoom we will also be using some nonverbal feedback modalities and we'll be using some breakout sessions during which we'll be doing exercises together in an interactive way, more about all this</a:t>
            </a:r>
            <a:r>
              <a:rPr lang="en-US" sz="1100" b="0" i="0" u="none" strike="noStrike" cap="none" baseline="0" dirty="0">
                <a:solidFill>
                  <a:srgbClr val="000000"/>
                </a:solidFill>
                <a:effectLst/>
                <a:latin typeface="Arial"/>
                <a:ea typeface="Arial"/>
                <a:cs typeface="Arial"/>
                <a:sym typeface="Arial"/>
              </a:rPr>
              <a:t> in a few moments</a:t>
            </a:r>
            <a:r>
              <a:rPr lang="en-US" sz="1100" b="0" i="0" u="none" strike="noStrike" cap="none" dirty="0">
                <a:solidFill>
                  <a:srgbClr val="000000"/>
                </a:solidFill>
                <a:effectLst/>
                <a:latin typeface="Arial"/>
                <a:ea typeface="Arial"/>
                <a:cs typeface="Arial"/>
                <a:sym typeface="Arial"/>
              </a:rPr>
              <a:t>.</a:t>
            </a:r>
          </a:p>
          <a:p>
            <a:pPr marL="158750" indent="0" rtl="0">
              <a:buNone/>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4217590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During the workshop sooner or later you’re going to need some help. </a:t>
            </a:r>
          </a:p>
          <a:p>
            <a:pPr marL="158750" indent="0">
              <a:buNone/>
            </a:pPr>
            <a:r>
              <a:rPr lang="en-US" sz="1100" b="0" i="0" u="none" strike="noStrike" cap="none" dirty="0">
                <a:solidFill>
                  <a:srgbClr val="000000"/>
                </a:solidFill>
                <a:effectLst/>
                <a:latin typeface="Arial"/>
                <a:ea typeface="Arial"/>
                <a:cs typeface="Arial"/>
                <a:sym typeface="Arial"/>
              </a:rPr>
              <a:t>If you find yourself having a question or needing assistance during a presentation you have a few options. </a:t>
            </a:r>
          </a:p>
          <a:p>
            <a:pPr marL="158750" indent="0">
              <a:buNone/>
            </a:pPr>
            <a:r>
              <a:rPr lang="en-US" sz="1100" b="0" i="0" u="none" strike="noStrike" cap="none" dirty="0">
                <a:solidFill>
                  <a:srgbClr val="000000"/>
                </a:solidFill>
                <a:effectLst/>
                <a:latin typeface="Arial"/>
                <a:ea typeface="Arial"/>
                <a:cs typeface="Arial"/>
                <a:sym typeface="Arial"/>
              </a:rPr>
              <a:t>If its pretty simple or as an initial pass you can drop it in the chat window. </a:t>
            </a:r>
          </a:p>
          <a:p>
            <a:pPr marL="158750" indent="0">
              <a:buNone/>
            </a:pPr>
            <a:r>
              <a:rPr lang="en-US" sz="1100" b="0" i="0" u="none" strike="noStrike" cap="none" dirty="0">
                <a:solidFill>
                  <a:srgbClr val="000000"/>
                </a:solidFill>
                <a:effectLst/>
                <a:latin typeface="Arial"/>
                <a:ea typeface="Arial"/>
                <a:cs typeface="Arial"/>
                <a:sym typeface="Arial"/>
              </a:rPr>
              <a:t>You're also welcome to click the raise your hand icon and an instructor will send you a message and at that point you can try to work through the issue together and if need be you can jump into a breakout room with an instructor to get more intense help</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There may be issues that are just too challenging to handle in the context of a virtual workshop. If that does occur we’re going to ask you to make a note of the issue, try to keep with the workshop, and hopefully we can find a way to take it off line.</a:t>
            </a:r>
            <a:endParaRPr lang="en-US" dirty="0"/>
          </a:p>
        </p:txBody>
      </p:sp>
    </p:spTree>
    <p:extLst>
      <p:ext uri="{BB962C8B-B14F-4D97-AF65-F5344CB8AC3E}">
        <p14:creationId xmlns:p14="http://schemas.microsoft.com/office/powerpoint/2010/main" val="172416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56d7411d3e_0_13: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56d7411d3e_0_13: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And just some final words before we begin, no matter what you're learning but particularly coding, the best way to learn is by doing: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a:solidFill>
                  <a:srgbClr val="333333"/>
                </a:solidFill>
                <a:latin typeface="Arial" panose="020B0604020202020204" pitchFamily="34" charset="0"/>
                <a:cs typeface="Arial" panose="020B0604020202020204" pitchFamily="34" charset="0"/>
              </a:rPr>
              <a:t>Find a project, make a goal for yourself, push yourself to use R, it's</a:t>
            </a:r>
            <a:r>
              <a:rPr lang="en" sz="1100" baseline="0">
                <a:solidFill>
                  <a:srgbClr val="333333"/>
                </a:solidFill>
                <a:latin typeface="Arial" panose="020B0604020202020204" pitchFamily="34" charset="0"/>
                <a:cs typeface="Arial" panose="020B0604020202020204" pitchFamily="34" charset="0"/>
              </a:rPr>
              <a:t> OK to lean on some excel, we all do when we're starting out, but try to get that activation energy to get your hands typing code. We would not be teaching this course if we didn't strongly believe that R is accessible to all of you. So keep practicing and you'll get there.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 sz="1100" baseline="0">
              <a:solidFill>
                <a:srgbClr val="333333"/>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baseline="0">
                <a:solidFill>
                  <a:srgbClr val="333333"/>
                </a:solidFill>
                <a:latin typeface="Arial" panose="020B0604020202020204" pitchFamily="34" charset="0"/>
                <a:cs typeface="Arial" panose="020B0604020202020204" pitchFamily="34" charset="0"/>
              </a:rPr>
              <a:t>With that let's get started with the workshop. Up next Joe will provide us with the basics of R and get us up and running with Rstudio Cloud.</a:t>
            </a:r>
            <a:endParaRPr lang="en" sz="1100">
              <a:solidFill>
                <a:srgbClr val="333333"/>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081784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10/19/21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10/19/21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10/19/21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10/19/21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9329276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10/19/21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10/19/21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10/19/21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10/19/21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10/19/21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479650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10/19/21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10/19/21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10/19/21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10/19/21</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10/19/21</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10/19/21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10/19/21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10/19/21</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 id="2147483678" r:id="rId18"/>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tiff"/></Relationships>
</file>

<file path=ppt/slides/_rels/slide14.xml.rels><?xml version="1.0" encoding="UTF-8" standalone="yes"?>
<Relationships xmlns="http://schemas.openxmlformats.org/package/2006/relationships"><Relationship Id="rId3" Type="http://schemas.openxmlformats.org/officeDocument/2006/relationships/hyperlink" Target="https://bit.ly/dlmp-fall-2021" TargetMode="External"/><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bit.ly/dlmp-fall-2021" TargetMode="External"/><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image" Target="../media/image30.tiff"/><Relationship Id="rId3" Type="http://schemas.openxmlformats.org/officeDocument/2006/relationships/image" Target="../media/image25.tiff"/><Relationship Id="rId7" Type="http://schemas.openxmlformats.org/officeDocument/2006/relationships/image" Target="../media/image29.tiff"/><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28.tiff"/><Relationship Id="rId11" Type="http://schemas.openxmlformats.org/officeDocument/2006/relationships/image" Target="../media/image33.tiff"/><Relationship Id="rId5" Type="http://schemas.openxmlformats.org/officeDocument/2006/relationships/image" Target="../media/image27.tiff"/><Relationship Id="rId10" Type="http://schemas.openxmlformats.org/officeDocument/2006/relationships/image" Target="../media/image32.tiff"/><Relationship Id="rId4" Type="http://schemas.openxmlformats.org/officeDocument/2006/relationships/image" Target="../media/image26.tiff"/><Relationship Id="rId9" Type="http://schemas.openxmlformats.org/officeDocument/2006/relationships/image" Target="../media/image31.tiff"/></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31.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2.png"/><Relationship Id="rId3" Type="http://schemas.openxmlformats.org/officeDocument/2006/relationships/image" Target="../media/image41.png"/><Relationship Id="rId7" Type="http://schemas.openxmlformats.org/officeDocument/2006/relationships/image" Target="../media/image51.png"/><Relationship Id="rId12"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45.png"/><Relationship Id="rId11" Type="http://schemas.openxmlformats.org/officeDocument/2006/relationships/image" Target="../media/image47.png"/><Relationship Id="rId5" Type="http://schemas.openxmlformats.org/officeDocument/2006/relationships/image" Target="../media/image42.png"/><Relationship Id="rId10" Type="http://schemas.openxmlformats.org/officeDocument/2006/relationships/image" Target="../media/image44.png"/><Relationship Id="rId4" Type="http://schemas.openxmlformats.org/officeDocument/2006/relationships/image" Target="../media/image40.png"/><Relationship Id="rId9" Type="http://schemas.openxmlformats.org/officeDocument/2006/relationships/image" Target="../media/image4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8.tiff"/></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15.png"/><Relationship Id="rId7"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1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Introduction to R and </a:t>
            </a:r>
            <a:br>
              <a:rPr lang="en-US" sz="4400" b="1" dirty="0"/>
            </a:br>
            <a:r>
              <a:rPr lang="en-US" sz="4400" b="1" dirty="0"/>
              <a:t>Reproducible Reporting</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Patrick Mathias</a:t>
            </a:r>
          </a:p>
          <a:p>
            <a:r>
              <a:rPr lang="en-US" sz="3200" dirty="0"/>
              <a:t>Lesson 1</a:t>
            </a:r>
          </a:p>
          <a:p>
            <a:r>
              <a:rPr lang="en-US" sz="3200" dirty="0"/>
              <a:t>DLMP Fall 2021</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262979"/>
          </a:xfrm>
          <a:prstGeom prst="rect">
            <a:avLst/>
          </a:prstGeom>
          <a:noFill/>
        </p:spPr>
        <p:txBody>
          <a:bodyPr wrap="square" rtlCol="0">
            <a:spAutoFit/>
          </a:bodyPr>
          <a:lstStyle/>
          <a:p>
            <a:r>
              <a:rPr lang="en-US" sz="4000" dirty="0"/>
              <a:t>Lesson Goals</a:t>
            </a:r>
          </a:p>
          <a:p>
            <a:pPr marL="514350" indent="-514350">
              <a:buAutoNum type="arabicPeriod"/>
            </a:pPr>
            <a:r>
              <a:rPr lang="en-US" sz="3200" dirty="0"/>
              <a:t>Get oriented to the R programming environment </a:t>
            </a:r>
          </a:p>
          <a:p>
            <a:pPr marL="514350" indent="-514350">
              <a:buAutoNum type="arabicPeriod"/>
            </a:pPr>
            <a:r>
              <a:rPr lang="en-US" sz="3200" dirty="0"/>
              <a:t>Appreciate the importance of reproducible data analysis</a:t>
            </a:r>
          </a:p>
          <a:p>
            <a:pPr marL="514350" indent="-514350">
              <a:buAutoNum type="arabicPeriod"/>
            </a:pPr>
            <a:endParaRPr lang="en-US" sz="3200" dirty="0"/>
          </a:p>
          <a:p>
            <a:r>
              <a:rPr lang="en-US" sz="4000" dirty="0"/>
              <a:t>Lesson Objectives</a:t>
            </a:r>
          </a:p>
          <a:p>
            <a:pPr marL="514350" indent="-514350">
              <a:buAutoNum type="arabicPeriod"/>
            </a:pPr>
            <a:r>
              <a:rPr lang="en-US" sz="3200" dirty="0"/>
              <a:t>Define R, RStudio and R Markdown</a:t>
            </a:r>
          </a:p>
          <a:p>
            <a:pPr marL="514350" indent="-514350">
              <a:buAutoNum type="arabicPeriod"/>
            </a:pPr>
            <a:r>
              <a:rPr lang="en-US" sz="3200" dirty="0"/>
              <a:t>Log in and navigate RStudio Cloud</a:t>
            </a:r>
          </a:p>
          <a:p>
            <a:pPr marL="514350" indent="-514350">
              <a:buAutoNum type="arabicPeriod"/>
            </a:pPr>
            <a:r>
              <a:rPr lang="en-US" sz="3200" dirty="0"/>
              <a:t>Discuss the risks of unreproducible data analysis</a:t>
            </a:r>
          </a:p>
          <a:p>
            <a:pPr marL="514350" indent="-514350">
              <a:buAutoNum type="arabicPeriod"/>
            </a:pPr>
            <a:r>
              <a:rPr lang="en-US" sz="3200" dirty="0"/>
              <a:t>Create a R Markdown document</a:t>
            </a:r>
          </a:p>
          <a:p>
            <a:pPr marL="514350" indent="-514350">
              <a:buAutoNum type="arabicPeriod"/>
            </a:pPr>
            <a:endParaRPr lang="en-US" sz="3200" dirty="0"/>
          </a:p>
        </p:txBody>
      </p:sp>
    </p:spTree>
    <p:extLst>
      <p:ext uri="{BB962C8B-B14F-4D97-AF65-F5344CB8AC3E}">
        <p14:creationId xmlns:p14="http://schemas.microsoft.com/office/powerpoint/2010/main" val="896677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grpSp>
        <p:nvGrpSpPr>
          <p:cNvPr id="2" name="Group 1">
            <a:extLst>
              <a:ext uri="{FF2B5EF4-FFF2-40B4-BE49-F238E27FC236}">
                <a16:creationId xmlns:a16="http://schemas.microsoft.com/office/drawing/2014/main" id="{EF4A823E-10FB-0A4C-B546-733E23BAD681}"/>
              </a:ext>
            </a:extLst>
          </p:cNvPr>
          <p:cNvGrpSpPr/>
          <p:nvPr/>
        </p:nvGrpSpPr>
        <p:grpSpPr>
          <a:xfrm>
            <a:off x="188667" y="1221165"/>
            <a:ext cx="3930000" cy="5261654"/>
            <a:chOff x="188667" y="1221165"/>
            <a:chExt cx="3930000" cy="5261654"/>
          </a:xfrm>
        </p:grpSpPr>
        <p:pic>
          <p:nvPicPr>
            <p:cNvPr id="245" name="Google Shape;245;p37"/>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247" name="Google Shape;247;p37"/>
            <p:cNvSpPr txBox="1"/>
            <p:nvPr/>
          </p:nvSpPr>
          <p:spPr>
            <a:xfrm>
              <a:off x="188667" y="4086786"/>
              <a:ext cx="3930000" cy="2396033"/>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Programming language for </a:t>
              </a:r>
              <a:endParaRPr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data analysis</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grpSp>
        <p:nvGrpSpPr>
          <p:cNvPr id="3" name="Group 2">
            <a:extLst>
              <a:ext uri="{FF2B5EF4-FFF2-40B4-BE49-F238E27FC236}">
                <a16:creationId xmlns:a16="http://schemas.microsoft.com/office/drawing/2014/main" id="{64F5EEB4-8032-2A4E-9566-CD2CF9A2B4C5}"/>
              </a:ext>
            </a:extLst>
          </p:cNvPr>
          <p:cNvGrpSpPr/>
          <p:nvPr/>
        </p:nvGrpSpPr>
        <p:grpSpPr>
          <a:xfrm>
            <a:off x="4118667" y="1185070"/>
            <a:ext cx="3930000" cy="5491253"/>
            <a:chOff x="4118667" y="1185070"/>
            <a:chExt cx="3930000" cy="5491253"/>
          </a:xfrm>
        </p:grpSpPr>
        <p:pic>
          <p:nvPicPr>
            <p:cNvPr id="244" name="Google Shape;244;p37"/>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248" name="Google Shape;248;p37"/>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err="1">
                  <a:latin typeface="Tw Cen MT" panose="020B0602020104020603" pitchFamily="34" charset="77"/>
                  <a:ea typeface="Raleway"/>
                  <a:cs typeface="Raleway"/>
                  <a:sym typeface="Raleway"/>
                </a:rPr>
                <a:t>RStudio</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US"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Interactive development environment (IDE)</a:t>
              </a:r>
              <a:endParaRPr sz="4400" b="1" dirty="0">
                <a:latin typeface="Tw Cen MT" panose="020B0602020104020603" pitchFamily="34" charset="77"/>
                <a:ea typeface="Raleway"/>
                <a:cs typeface="Raleway"/>
                <a:sym typeface="Raleway"/>
              </a:endParaRPr>
            </a:p>
          </p:txBody>
        </p:sp>
      </p:grpSp>
      <p:grpSp>
        <p:nvGrpSpPr>
          <p:cNvPr id="4" name="Group 3">
            <a:extLst>
              <a:ext uri="{FF2B5EF4-FFF2-40B4-BE49-F238E27FC236}">
                <a16:creationId xmlns:a16="http://schemas.microsoft.com/office/drawing/2014/main" id="{491333B0-BEFD-D94A-A0DF-4F0900CB372A}"/>
              </a:ext>
            </a:extLst>
          </p:cNvPr>
          <p:cNvGrpSpPr/>
          <p:nvPr/>
        </p:nvGrpSpPr>
        <p:grpSpPr>
          <a:xfrm>
            <a:off x="7860000" y="1221165"/>
            <a:ext cx="4143333" cy="5299253"/>
            <a:chOff x="7860000" y="1221165"/>
            <a:chExt cx="4143333" cy="5299253"/>
          </a:xfrm>
        </p:grpSpPr>
        <p:pic>
          <p:nvPicPr>
            <p:cNvPr id="246" name="Google Shape;246;p37"/>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49" name="Google Shape;249;p37"/>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 Markdown</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Computational document format</a:t>
              </a:r>
              <a:endParaRPr sz="3200" dirty="0">
                <a:latin typeface="Tw Cen MT" panose="020B0602020104020603" pitchFamily="34" charset="77"/>
                <a:ea typeface="Raleway"/>
                <a:cs typeface="Raleway"/>
                <a:sym typeface="Raleway"/>
              </a:endParaRPr>
            </a:p>
          </p:txBody>
        </p:sp>
      </p:grpSp>
    </p:spTree>
    <p:extLst>
      <p:ext uri="{BB962C8B-B14F-4D97-AF65-F5344CB8AC3E}">
        <p14:creationId xmlns:p14="http://schemas.microsoft.com/office/powerpoint/2010/main" val="3853909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Getting Started with RStudio</a:t>
            </a:r>
          </a:p>
        </p:txBody>
      </p:sp>
    </p:spTree>
    <p:extLst>
      <p:ext uri="{BB962C8B-B14F-4D97-AF65-F5344CB8AC3E}">
        <p14:creationId xmlns:p14="http://schemas.microsoft.com/office/powerpoint/2010/main" val="2898463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RStudio:  On the Web and In Your Home</a:t>
            </a:r>
          </a:p>
        </p:txBody>
      </p:sp>
      <p:grpSp>
        <p:nvGrpSpPr>
          <p:cNvPr id="9" name="Group 8">
            <a:extLst>
              <a:ext uri="{FF2B5EF4-FFF2-40B4-BE49-F238E27FC236}">
                <a16:creationId xmlns:a16="http://schemas.microsoft.com/office/drawing/2014/main" id="{59EEC60A-745C-DF4A-A4B2-0F792773EF8D}"/>
              </a:ext>
            </a:extLst>
          </p:cNvPr>
          <p:cNvGrpSpPr/>
          <p:nvPr/>
        </p:nvGrpSpPr>
        <p:grpSpPr>
          <a:xfrm>
            <a:off x="5982783" y="1486833"/>
            <a:ext cx="4537339" cy="4997888"/>
            <a:chOff x="1149962" y="1860112"/>
            <a:chExt cx="4537339" cy="4997888"/>
          </a:xfrm>
        </p:grpSpPr>
        <p:pic>
          <p:nvPicPr>
            <p:cNvPr id="10" name="Picture 9" descr="Your Computer Monitor Could be Part of Antitrust Scheme">
              <a:extLst>
                <a:ext uri="{FF2B5EF4-FFF2-40B4-BE49-F238E27FC236}">
                  <a16:creationId xmlns:a16="http://schemas.microsoft.com/office/drawing/2014/main" id="{026E6F43-9B23-E84E-8729-FCFEB11DD32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49962" y="1860112"/>
              <a:ext cx="4537339" cy="3403004"/>
            </a:xfrm>
            <a:prstGeom prst="rect">
              <a:avLst/>
            </a:prstGeom>
          </p:spPr>
        </p:pic>
        <p:pic>
          <p:nvPicPr>
            <p:cNvPr id="11" name="Picture 10">
              <a:extLst>
                <a:ext uri="{FF2B5EF4-FFF2-40B4-BE49-F238E27FC236}">
                  <a16:creationId xmlns:a16="http://schemas.microsoft.com/office/drawing/2014/main" id="{8107BB64-5D1F-284B-A1E2-0812D18CA982}"/>
                </a:ext>
              </a:extLst>
            </p:cNvPr>
            <p:cNvPicPr>
              <a:picLocks noChangeAspect="1"/>
            </p:cNvPicPr>
            <p:nvPr/>
          </p:nvPicPr>
          <p:blipFill>
            <a:blip r:embed="rId4"/>
            <a:stretch>
              <a:fillRect/>
            </a:stretch>
          </p:blipFill>
          <p:spPr>
            <a:xfrm>
              <a:off x="2942381" y="2835791"/>
              <a:ext cx="952500" cy="952500"/>
            </a:xfrm>
            <a:prstGeom prst="rect">
              <a:avLst/>
            </a:prstGeom>
          </p:spPr>
        </p:pic>
        <p:sp>
          <p:nvSpPr>
            <p:cNvPr id="12" name="Google Shape;247;p37">
              <a:extLst>
                <a:ext uri="{FF2B5EF4-FFF2-40B4-BE49-F238E27FC236}">
                  <a16:creationId xmlns:a16="http://schemas.microsoft.com/office/drawing/2014/main" id="{040DFE48-569E-774C-940F-4E22165AD64A}"/>
                </a:ext>
              </a:extLst>
            </p:cNvPr>
            <p:cNvSpPr txBox="1"/>
            <p:nvPr/>
          </p:nvSpPr>
          <p:spPr>
            <a:xfrm>
              <a:off x="1683430" y="4986670"/>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Desktop</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Installed locally on your computer</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grpSp>
        <p:nvGrpSpPr>
          <p:cNvPr id="13" name="Group 12">
            <a:extLst>
              <a:ext uri="{FF2B5EF4-FFF2-40B4-BE49-F238E27FC236}">
                <a16:creationId xmlns:a16="http://schemas.microsoft.com/office/drawing/2014/main" id="{8FD4F3FA-E75A-CB4B-A579-B60D906F3F78}"/>
              </a:ext>
            </a:extLst>
          </p:cNvPr>
          <p:cNvGrpSpPr/>
          <p:nvPr/>
        </p:nvGrpSpPr>
        <p:grpSpPr>
          <a:xfrm>
            <a:off x="1771561" y="2033366"/>
            <a:ext cx="3717910" cy="4451355"/>
            <a:chOff x="6790660" y="2351356"/>
            <a:chExt cx="3717910" cy="4451355"/>
          </a:xfrm>
        </p:grpSpPr>
        <p:sp>
          <p:nvSpPr>
            <p:cNvPr id="14" name="Cloud 13">
              <a:extLst>
                <a:ext uri="{FF2B5EF4-FFF2-40B4-BE49-F238E27FC236}">
                  <a16:creationId xmlns:a16="http://schemas.microsoft.com/office/drawing/2014/main" id="{5D9A9A7C-C526-FB43-A614-7ABB3CDC3E5E}"/>
                </a:ext>
              </a:extLst>
            </p:cNvPr>
            <p:cNvSpPr/>
            <p:nvPr/>
          </p:nvSpPr>
          <p:spPr>
            <a:xfrm>
              <a:off x="6856352" y="2351356"/>
              <a:ext cx="3332406" cy="2420515"/>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8C7E81F1-CA6F-234A-BB21-F683A27E5C2C}"/>
                </a:ext>
              </a:extLst>
            </p:cNvPr>
            <p:cNvPicPr>
              <a:picLocks noChangeAspect="1"/>
            </p:cNvPicPr>
            <p:nvPr/>
          </p:nvPicPr>
          <p:blipFill>
            <a:blip r:embed="rId4"/>
            <a:stretch>
              <a:fillRect/>
            </a:stretch>
          </p:blipFill>
          <p:spPr>
            <a:xfrm>
              <a:off x="8030385" y="3085364"/>
              <a:ext cx="952500" cy="952500"/>
            </a:xfrm>
            <a:prstGeom prst="rect">
              <a:avLst/>
            </a:prstGeom>
          </p:spPr>
        </p:pic>
        <p:sp>
          <p:nvSpPr>
            <p:cNvPr id="16" name="Google Shape;247;p37">
              <a:extLst>
                <a:ext uri="{FF2B5EF4-FFF2-40B4-BE49-F238E27FC236}">
                  <a16:creationId xmlns:a16="http://schemas.microsoft.com/office/drawing/2014/main" id="{0ABC11C9-1676-214B-A0CD-B28E8E4AC9BE}"/>
                </a:ext>
              </a:extLst>
            </p:cNvPr>
            <p:cNvSpPr txBox="1"/>
            <p:nvPr/>
          </p:nvSpPr>
          <p:spPr>
            <a:xfrm>
              <a:off x="6790660" y="4931381"/>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Cloud</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Hosted on a server </a:t>
              </a: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 the cloud)</a:t>
              </a:r>
              <a:endParaRPr sz="3600" b="1" dirty="0">
                <a:latin typeface="Tw Cen MT" panose="020B0602020104020603" pitchFamily="34" charset="77"/>
                <a:ea typeface="Raleway"/>
                <a:cs typeface="Raleway"/>
                <a:sym typeface="Raleway"/>
              </a:endParaRPr>
            </a:p>
          </p:txBody>
        </p:sp>
      </p:grpSp>
      <p:sp>
        <p:nvSpPr>
          <p:cNvPr id="17" name="TextBox 16">
            <a:extLst>
              <a:ext uri="{FF2B5EF4-FFF2-40B4-BE49-F238E27FC236}">
                <a16:creationId xmlns:a16="http://schemas.microsoft.com/office/drawing/2014/main" id="{F07A1E8C-0F2A-C548-A2BC-F9EF09008674}"/>
              </a:ext>
            </a:extLst>
          </p:cNvPr>
          <p:cNvSpPr txBox="1"/>
          <p:nvPr/>
        </p:nvSpPr>
        <p:spPr>
          <a:xfrm>
            <a:off x="1" y="6192655"/>
            <a:ext cx="12192000" cy="400110"/>
          </a:xfrm>
          <a:prstGeom prst="rect">
            <a:avLst/>
          </a:prstGeom>
          <a:noFill/>
        </p:spPr>
        <p:txBody>
          <a:bodyPr wrap="square" rtlCol="0">
            <a:spAutoFit/>
          </a:bodyPr>
          <a:lstStyle/>
          <a:p>
            <a:pPr algn="ctr"/>
            <a:r>
              <a:rPr lang="en-US" sz="2000" b="1" dirty="0"/>
              <a:t>Note: Use RStudio Cloud only for this course. Do not upload protected health information to the cloud!</a:t>
            </a:r>
          </a:p>
        </p:txBody>
      </p:sp>
    </p:spTree>
    <p:extLst>
      <p:ext uri="{BB962C8B-B14F-4D97-AF65-F5344CB8AC3E}">
        <p14:creationId xmlns:p14="http://schemas.microsoft.com/office/powerpoint/2010/main" val="13345476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p:txBody>
          <a:bodyPr>
            <a:noAutofit/>
          </a:bodyPr>
          <a:lstStyle/>
          <a:p>
            <a:pPr marL="0" indent="0">
              <a:buNone/>
            </a:pPr>
            <a:r>
              <a:rPr lang="en-US" sz="4000" dirty="0"/>
              <a:t>Navigate to: </a:t>
            </a:r>
            <a:r>
              <a:rPr lang="en-US" sz="4000" dirty="0">
                <a:hlinkClick r:id="rId3"/>
              </a:rPr>
              <a:t>https://bit.ly/dlmp-fall-2021</a:t>
            </a:r>
            <a:r>
              <a:rPr lang="en-US" sz="4000" dirty="0"/>
              <a:t> </a:t>
            </a:r>
          </a:p>
          <a:p>
            <a:pPr marL="0" indent="0">
              <a:buNone/>
            </a:pPr>
            <a:r>
              <a:rPr lang="en-US" sz="4000" dirty="0"/>
              <a:t>Enter your log in credentials</a:t>
            </a:r>
          </a:p>
          <a:p>
            <a:pPr marL="0" indent="0">
              <a:buNone/>
            </a:pPr>
            <a:r>
              <a:rPr lang="en-US" sz="4000" dirty="0"/>
              <a:t>Join Space</a:t>
            </a:r>
          </a:p>
          <a:p>
            <a:pPr marL="0" indent="0">
              <a:buNone/>
            </a:pPr>
            <a:r>
              <a:rPr lang="en-US" sz="4000" dirty="0"/>
              <a:t>Make a copy of the Core Exercises for yourself </a:t>
            </a:r>
          </a:p>
          <a:p>
            <a:pPr marL="0" indent="0">
              <a:buNone/>
            </a:pPr>
            <a:endParaRPr lang="en-US" sz="4000" dirty="0"/>
          </a:p>
          <a:p>
            <a:pPr marL="0" indent="0">
              <a:buNone/>
            </a:pPr>
            <a:endParaRPr lang="en-US" sz="4000" dirty="0"/>
          </a:p>
        </p:txBody>
      </p:sp>
    </p:spTree>
    <p:extLst>
      <p:ext uri="{BB962C8B-B14F-4D97-AF65-F5344CB8AC3E}">
        <p14:creationId xmlns:p14="http://schemas.microsoft.com/office/powerpoint/2010/main" val="1553485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FDB70F-3248-1C48-AECC-258CADC516D6}"/>
              </a:ext>
            </a:extLst>
          </p:cNvPr>
          <p:cNvPicPr>
            <a:picLocks noChangeAspect="1"/>
          </p:cNvPicPr>
          <p:nvPr/>
        </p:nvPicPr>
        <p:blipFill>
          <a:blip r:embed="rId3"/>
          <a:stretch>
            <a:fillRect/>
          </a:stretch>
        </p:blipFill>
        <p:spPr>
          <a:xfrm>
            <a:off x="0" y="350722"/>
            <a:ext cx="12192000" cy="6156556"/>
          </a:xfrm>
          <a:prstGeom prst="rect">
            <a:avLst/>
          </a:prstGeom>
        </p:spPr>
      </p:pic>
      <p:cxnSp>
        <p:nvCxnSpPr>
          <p:cNvPr id="4" name="Straight Arrow Connector 3">
            <a:extLst>
              <a:ext uri="{FF2B5EF4-FFF2-40B4-BE49-F238E27FC236}">
                <a16:creationId xmlns:a16="http://schemas.microsoft.com/office/drawing/2014/main" id="{A2E79A72-F813-4086-A49C-3E049E7CFFC7}"/>
              </a:ext>
            </a:extLst>
          </p:cNvPr>
          <p:cNvCxnSpPr>
            <a:cxnSpLocks/>
          </p:cNvCxnSpPr>
          <p:nvPr/>
        </p:nvCxnSpPr>
        <p:spPr>
          <a:xfrm>
            <a:off x="4002252" y="1397648"/>
            <a:ext cx="593835" cy="6045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605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A4A84B-5F91-6B4A-AD86-B5E348437590}"/>
              </a:ext>
            </a:extLst>
          </p:cNvPr>
          <p:cNvPicPr>
            <a:picLocks noChangeAspect="1"/>
          </p:cNvPicPr>
          <p:nvPr/>
        </p:nvPicPr>
        <p:blipFill>
          <a:blip r:embed="rId3"/>
          <a:stretch>
            <a:fillRect/>
          </a:stretch>
        </p:blipFill>
        <p:spPr>
          <a:xfrm>
            <a:off x="0" y="56474"/>
            <a:ext cx="12192000" cy="6745052"/>
          </a:xfrm>
          <a:prstGeom prst="rect">
            <a:avLst/>
          </a:prstGeom>
        </p:spPr>
      </p:pic>
      <p:cxnSp>
        <p:nvCxnSpPr>
          <p:cNvPr id="4" name="Straight Arrow Connector 3">
            <a:extLst>
              <a:ext uri="{FF2B5EF4-FFF2-40B4-BE49-F238E27FC236}">
                <a16:creationId xmlns:a16="http://schemas.microsoft.com/office/drawing/2014/main" id="{A2E79A72-F813-4086-A49C-3E049E7CFFC7}"/>
              </a:ext>
            </a:extLst>
          </p:cNvPr>
          <p:cNvCxnSpPr>
            <a:cxnSpLocks/>
          </p:cNvCxnSpPr>
          <p:nvPr/>
        </p:nvCxnSpPr>
        <p:spPr>
          <a:xfrm flipH="1">
            <a:off x="8891752" y="4598048"/>
            <a:ext cx="593835" cy="6045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7894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C180B7-7C08-8B40-A262-07656407F7DD}"/>
              </a:ext>
            </a:extLst>
          </p:cNvPr>
          <p:cNvPicPr>
            <a:picLocks noChangeAspect="1"/>
          </p:cNvPicPr>
          <p:nvPr/>
        </p:nvPicPr>
        <p:blipFill>
          <a:blip r:embed="rId2"/>
          <a:stretch>
            <a:fillRect/>
          </a:stretch>
        </p:blipFill>
        <p:spPr>
          <a:xfrm>
            <a:off x="0" y="231321"/>
            <a:ext cx="12192000" cy="6395357"/>
          </a:xfrm>
          <a:prstGeom prst="rect">
            <a:avLst/>
          </a:prstGeom>
        </p:spPr>
      </p:pic>
      <p:cxnSp>
        <p:nvCxnSpPr>
          <p:cNvPr id="4" name="Straight Arrow Connector 3">
            <a:extLst>
              <a:ext uri="{FF2B5EF4-FFF2-40B4-BE49-F238E27FC236}">
                <a16:creationId xmlns:a16="http://schemas.microsoft.com/office/drawing/2014/main" id="{B6332D0C-0F1E-9540-8F8E-9175EFEB7B84}"/>
              </a:ext>
            </a:extLst>
          </p:cNvPr>
          <p:cNvCxnSpPr>
            <a:cxnSpLocks/>
          </p:cNvCxnSpPr>
          <p:nvPr/>
        </p:nvCxnSpPr>
        <p:spPr>
          <a:xfrm rot="5400000" flipH="1">
            <a:off x="3115035" y="498361"/>
            <a:ext cx="593835" cy="6045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9FAFB0D-1589-5744-9521-163A9D91D7AE}"/>
              </a:ext>
            </a:extLst>
          </p:cNvPr>
          <p:cNvSpPr txBox="1"/>
          <p:nvPr/>
        </p:nvSpPr>
        <p:spPr>
          <a:xfrm>
            <a:off x="3714239" y="1088021"/>
            <a:ext cx="394854" cy="584775"/>
          </a:xfrm>
          <a:prstGeom prst="rect">
            <a:avLst/>
          </a:prstGeom>
          <a:noFill/>
        </p:spPr>
        <p:txBody>
          <a:bodyPr wrap="square" rtlCol="0">
            <a:spAutoFit/>
          </a:bodyPr>
          <a:lstStyle/>
          <a:p>
            <a:r>
              <a:rPr lang="en-US" sz="3200" dirty="0"/>
              <a:t>1</a:t>
            </a:r>
          </a:p>
        </p:txBody>
      </p:sp>
      <p:cxnSp>
        <p:nvCxnSpPr>
          <p:cNvPr id="6" name="Straight Arrow Connector 5">
            <a:extLst>
              <a:ext uri="{FF2B5EF4-FFF2-40B4-BE49-F238E27FC236}">
                <a16:creationId xmlns:a16="http://schemas.microsoft.com/office/drawing/2014/main" id="{4BE355C0-2380-4A41-A2DA-735970CA15DF}"/>
              </a:ext>
            </a:extLst>
          </p:cNvPr>
          <p:cNvCxnSpPr>
            <a:cxnSpLocks/>
          </p:cNvCxnSpPr>
          <p:nvPr/>
        </p:nvCxnSpPr>
        <p:spPr>
          <a:xfrm rot="5400000" flipH="1">
            <a:off x="1615844" y="2246402"/>
            <a:ext cx="593835" cy="6045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705DA85-C0BF-2240-9855-4C928AB49933}"/>
              </a:ext>
            </a:extLst>
          </p:cNvPr>
          <p:cNvSpPr txBox="1"/>
          <p:nvPr/>
        </p:nvSpPr>
        <p:spPr>
          <a:xfrm>
            <a:off x="2215048" y="2664573"/>
            <a:ext cx="394854" cy="584775"/>
          </a:xfrm>
          <a:prstGeom prst="rect">
            <a:avLst/>
          </a:prstGeom>
          <a:noFill/>
        </p:spPr>
        <p:txBody>
          <a:bodyPr wrap="square" rtlCol="0">
            <a:spAutoFit/>
          </a:bodyPr>
          <a:lstStyle/>
          <a:p>
            <a:r>
              <a:rPr lang="en-US" sz="3200" dirty="0"/>
              <a:t>2</a:t>
            </a:r>
          </a:p>
        </p:txBody>
      </p:sp>
    </p:spTree>
    <p:extLst>
      <p:ext uri="{BB962C8B-B14F-4D97-AF65-F5344CB8AC3E}">
        <p14:creationId xmlns:p14="http://schemas.microsoft.com/office/powerpoint/2010/main" val="4003567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9726CF-2044-A747-8E44-066769E2DB9E}"/>
              </a:ext>
            </a:extLst>
          </p:cNvPr>
          <p:cNvPicPr>
            <a:picLocks noChangeAspect="1"/>
          </p:cNvPicPr>
          <p:nvPr/>
        </p:nvPicPr>
        <p:blipFill>
          <a:blip r:embed="rId3"/>
          <a:stretch>
            <a:fillRect/>
          </a:stretch>
        </p:blipFill>
        <p:spPr>
          <a:xfrm>
            <a:off x="32921" y="0"/>
            <a:ext cx="12126158" cy="6858000"/>
          </a:xfrm>
          <a:prstGeom prst="rect">
            <a:avLst/>
          </a:prstGeom>
        </p:spPr>
      </p:pic>
      <p:cxnSp>
        <p:nvCxnSpPr>
          <p:cNvPr id="13" name="Straight Arrow Connector 12">
            <a:extLst>
              <a:ext uri="{FF2B5EF4-FFF2-40B4-BE49-F238E27FC236}">
                <a16:creationId xmlns:a16="http://schemas.microsoft.com/office/drawing/2014/main" id="{3E5C19D4-FD27-FD42-A3FA-59758C32F22E}"/>
              </a:ext>
            </a:extLst>
          </p:cNvPr>
          <p:cNvCxnSpPr>
            <a:cxnSpLocks/>
          </p:cNvCxnSpPr>
          <p:nvPr/>
        </p:nvCxnSpPr>
        <p:spPr>
          <a:xfrm flipV="1">
            <a:off x="10600902" y="2032611"/>
            <a:ext cx="593835" cy="6045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D97F1F3-B1AE-6E40-8919-8D6413387AF5}"/>
              </a:ext>
            </a:extLst>
          </p:cNvPr>
          <p:cNvSpPr txBox="1"/>
          <p:nvPr/>
        </p:nvSpPr>
        <p:spPr>
          <a:xfrm>
            <a:off x="10206048" y="2637184"/>
            <a:ext cx="394854" cy="584775"/>
          </a:xfrm>
          <a:prstGeom prst="rect">
            <a:avLst/>
          </a:prstGeom>
          <a:noFill/>
        </p:spPr>
        <p:txBody>
          <a:bodyPr wrap="square" rtlCol="0">
            <a:spAutoFit/>
          </a:bodyPr>
          <a:lstStyle/>
          <a:p>
            <a:r>
              <a:rPr lang="en-US" sz="3200" dirty="0"/>
              <a:t>3</a:t>
            </a:r>
          </a:p>
        </p:txBody>
      </p:sp>
      <p:sp>
        <p:nvSpPr>
          <p:cNvPr id="17" name="TextBox 16">
            <a:extLst>
              <a:ext uri="{FF2B5EF4-FFF2-40B4-BE49-F238E27FC236}">
                <a16:creationId xmlns:a16="http://schemas.microsoft.com/office/drawing/2014/main" id="{AD6BAE9A-C457-BB43-A281-23BCB2A344DE}"/>
              </a:ext>
            </a:extLst>
          </p:cNvPr>
          <p:cNvSpPr txBox="1"/>
          <p:nvPr/>
        </p:nvSpPr>
        <p:spPr>
          <a:xfrm>
            <a:off x="8552714" y="4524805"/>
            <a:ext cx="394854" cy="584775"/>
          </a:xfrm>
          <a:prstGeom prst="rect">
            <a:avLst/>
          </a:prstGeom>
          <a:noFill/>
        </p:spPr>
        <p:txBody>
          <a:bodyPr wrap="square" rtlCol="0">
            <a:spAutoFit/>
          </a:bodyPr>
          <a:lstStyle/>
          <a:p>
            <a:r>
              <a:rPr lang="en-US" sz="3200" dirty="0"/>
              <a:t>4</a:t>
            </a:r>
          </a:p>
        </p:txBody>
      </p:sp>
      <p:pic>
        <p:nvPicPr>
          <p:cNvPr id="7" name="Picture 6">
            <a:extLst>
              <a:ext uri="{FF2B5EF4-FFF2-40B4-BE49-F238E27FC236}">
                <a16:creationId xmlns:a16="http://schemas.microsoft.com/office/drawing/2014/main" id="{FFEF575A-93B5-EE48-8D3B-FB9B2E683416}"/>
              </a:ext>
            </a:extLst>
          </p:cNvPr>
          <p:cNvPicPr>
            <a:picLocks noChangeAspect="1"/>
          </p:cNvPicPr>
          <p:nvPr/>
        </p:nvPicPr>
        <p:blipFill>
          <a:blip r:embed="rId4"/>
          <a:stretch>
            <a:fillRect/>
          </a:stretch>
        </p:blipFill>
        <p:spPr>
          <a:xfrm>
            <a:off x="4094057" y="2700037"/>
            <a:ext cx="4156370" cy="1603744"/>
          </a:xfrm>
          <a:prstGeom prst="rect">
            <a:avLst/>
          </a:prstGeom>
        </p:spPr>
      </p:pic>
      <p:cxnSp>
        <p:nvCxnSpPr>
          <p:cNvPr id="14" name="Straight Arrow Connector 13">
            <a:extLst>
              <a:ext uri="{FF2B5EF4-FFF2-40B4-BE49-F238E27FC236}">
                <a16:creationId xmlns:a16="http://schemas.microsoft.com/office/drawing/2014/main" id="{F70A1507-8A82-774D-A8C0-3C90FF404391}"/>
              </a:ext>
            </a:extLst>
          </p:cNvPr>
          <p:cNvCxnSpPr>
            <a:cxnSpLocks/>
          </p:cNvCxnSpPr>
          <p:nvPr/>
        </p:nvCxnSpPr>
        <p:spPr>
          <a:xfrm rot="5400000" flipH="1">
            <a:off x="7953510" y="4001495"/>
            <a:ext cx="593835" cy="6045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2599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16FD0C-3D95-804A-8C15-2CBBA86D7433}"/>
              </a:ext>
            </a:extLst>
          </p:cNvPr>
          <p:cNvPicPr>
            <a:picLocks noChangeAspect="1"/>
          </p:cNvPicPr>
          <p:nvPr/>
        </p:nvPicPr>
        <p:blipFill>
          <a:blip r:embed="rId3"/>
          <a:stretch>
            <a:fillRect/>
          </a:stretch>
        </p:blipFill>
        <p:spPr>
          <a:xfrm>
            <a:off x="0" y="157523"/>
            <a:ext cx="12192000" cy="6700477"/>
          </a:xfrm>
          <a:prstGeom prst="rect">
            <a:avLst/>
          </a:prstGeom>
        </p:spPr>
      </p:pic>
    </p:spTree>
    <p:extLst>
      <p:ext uri="{BB962C8B-B14F-4D97-AF65-F5344CB8AC3E}">
        <p14:creationId xmlns:p14="http://schemas.microsoft.com/office/powerpoint/2010/main" val="3932669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Course Introduction</a:t>
            </a:r>
          </a:p>
        </p:txBody>
      </p:sp>
    </p:spTree>
    <p:extLst>
      <p:ext uri="{BB962C8B-B14F-4D97-AF65-F5344CB8AC3E}">
        <p14:creationId xmlns:p14="http://schemas.microsoft.com/office/powerpoint/2010/main" val="20340221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p:txBody>
          <a:bodyPr>
            <a:noAutofit/>
          </a:bodyPr>
          <a:lstStyle/>
          <a:p>
            <a:pPr marL="0" indent="0">
              <a:buNone/>
            </a:pPr>
            <a:r>
              <a:rPr lang="en-US" sz="4000" dirty="0"/>
              <a:t>Navigate to: </a:t>
            </a:r>
            <a:r>
              <a:rPr lang="en-US" sz="4000" dirty="0">
                <a:hlinkClick r:id="rId3"/>
              </a:rPr>
              <a:t>https://bit.ly/dlmp-fall-2021</a:t>
            </a:r>
            <a:r>
              <a:rPr lang="en-US" sz="4000" dirty="0"/>
              <a:t> </a:t>
            </a:r>
          </a:p>
          <a:p>
            <a:pPr marL="0" indent="0">
              <a:buNone/>
            </a:pPr>
            <a:r>
              <a:rPr lang="en-US" sz="4000" dirty="0"/>
              <a:t>Enter your log in credentials</a:t>
            </a:r>
          </a:p>
          <a:p>
            <a:pPr marL="0" indent="0">
              <a:buNone/>
            </a:pPr>
            <a:r>
              <a:rPr lang="en-US" sz="4000" dirty="0"/>
              <a:t>Join Space</a:t>
            </a:r>
          </a:p>
          <a:p>
            <a:pPr marL="0" indent="0">
              <a:buNone/>
            </a:pPr>
            <a:r>
              <a:rPr lang="en-US" sz="4000" dirty="0"/>
              <a:t>Make a copy of the Core Exercises for yourself </a:t>
            </a:r>
          </a:p>
          <a:p>
            <a:pPr marL="0" indent="0">
              <a:buNone/>
            </a:pPr>
            <a:endParaRPr lang="en-US" sz="4000" dirty="0"/>
          </a:p>
          <a:p>
            <a:pPr marL="0" indent="0">
              <a:buNone/>
            </a:pPr>
            <a:endParaRPr lang="en-US" sz="4000" dirty="0"/>
          </a:p>
        </p:txBody>
      </p:sp>
    </p:spTree>
    <p:extLst>
      <p:ext uri="{BB962C8B-B14F-4D97-AF65-F5344CB8AC3E}">
        <p14:creationId xmlns:p14="http://schemas.microsoft.com/office/powerpoint/2010/main" val="23293273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54734D7-C565-4C49-B9E2-B0B9D26BD739}"/>
              </a:ext>
            </a:extLst>
          </p:cNvPr>
          <p:cNvPicPr>
            <a:picLocks noChangeAspect="1"/>
          </p:cNvPicPr>
          <p:nvPr/>
        </p:nvPicPr>
        <p:blipFill>
          <a:blip r:embed="rId3"/>
          <a:stretch>
            <a:fillRect/>
          </a:stretch>
        </p:blipFill>
        <p:spPr>
          <a:xfrm>
            <a:off x="388318" y="697423"/>
            <a:ext cx="11197198" cy="5493113"/>
          </a:xfrm>
          <a:prstGeom prst="rect">
            <a:avLst/>
          </a:prstGeom>
        </p:spPr>
      </p:pic>
      <p:sp>
        <p:nvSpPr>
          <p:cNvPr id="4" name="Rectangle 3">
            <a:extLst>
              <a:ext uri="{FF2B5EF4-FFF2-40B4-BE49-F238E27FC236}">
                <a16:creationId xmlns:a16="http://schemas.microsoft.com/office/drawing/2014/main" id="{5855CDCA-B920-B342-96D3-DDCB3EB06E56}"/>
              </a:ext>
            </a:extLst>
          </p:cNvPr>
          <p:cNvSpPr/>
          <p:nvPr/>
        </p:nvSpPr>
        <p:spPr>
          <a:xfrm>
            <a:off x="396579" y="3822731"/>
            <a:ext cx="6097211" cy="2391098"/>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9E595FA-CCA8-5A42-8B4F-72D0B57A81D9}"/>
              </a:ext>
            </a:extLst>
          </p:cNvPr>
          <p:cNvSpPr/>
          <p:nvPr/>
        </p:nvSpPr>
        <p:spPr>
          <a:xfrm>
            <a:off x="6493789" y="2758189"/>
            <a:ext cx="5137102" cy="3455639"/>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693BC2A-8DB9-024F-ADB3-7DB912FA585F}"/>
              </a:ext>
            </a:extLst>
          </p:cNvPr>
          <p:cNvSpPr/>
          <p:nvPr/>
        </p:nvSpPr>
        <p:spPr>
          <a:xfrm>
            <a:off x="6493790" y="697424"/>
            <a:ext cx="5137101" cy="203747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1A95929-CDC1-7C4C-88AD-CBD05B7648C5}"/>
              </a:ext>
            </a:extLst>
          </p:cNvPr>
          <p:cNvSpPr txBox="1"/>
          <p:nvPr/>
        </p:nvSpPr>
        <p:spPr>
          <a:xfrm>
            <a:off x="4163425" y="5575800"/>
            <a:ext cx="2113210" cy="584775"/>
          </a:xfrm>
          <a:prstGeom prst="rect">
            <a:avLst/>
          </a:prstGeom>
          <a:noFill/>
        </p:spPr>
        <p:txBody>
          <a:bodyPr wrap="square" rtlCol="0">
            <a:spAutoFit/>
          </a:bodyPr>
          <a:lstStyle/>
          <a:p>
            <a:pPr algn="r"/>
            <a:r>
              <a:rPr lang="en-US" sz="3200" dirty="0">
                <a:solidFill>
                  <a:schemeClr val="accent6"/>
                </a:solidFill>
              </a:rPr>
              <a:t>CONSOLE</a:t>
            </a:r>
          </a:p>
        </p:txBody>
      </p:sp>
      <p:sp>
        <p:nvSpPr>
          <p:cNvPr id="10" name="TextBox 9">
            <a:extLst>
              <a:ext uri="{FF2B5EF4-FFF2-40B4-BE49-F238E27FC236}">
                <a16:creationId xmlns:a16="http://schemas.microsoft.com/office/drawing/2014/main" id="{AA8C9138-736A-3446-87CE-C3B74843B5C1}"/>
              </a:ext>
            </a:extLst>
          </p:cNvPr>
          <p:cNvSpPr txBox="1"/>
          <p:nvPr/>
        </p:nvSpPr>
        <p:spPr>
          <a:xfrm>
            <a:off x="9367446" y="5575799"/>
            <a:ext cx="2113210" cy="584775"/>
          </a:xfrm>
          <a:prstGeom prst="rect">
            <a:avLst/>
          </a:prstGeom>
          <a:noFill/>
        </p:spPr>
        <p:txBody>
          <a:bodyPr wrap="square" rtlCol="0">
            <a:spAutoFit/>
          </a:bodyPr>
          <a:lstStyle/>
          <a:p>
            <a:pPr algn="r"/>
            <a:r>
              <a:rPr lang="en-US" sz="3200" dirty="0">
                <a:solidFill>
                  <a:schemeClr val="accent6"/>
                </a:solidFill>
              </a:rPr>
              <a:t>MISC</a:t>
            </a:r>
          </a:p>
        </p:txBody>
      </p:sp>
      <p:sp>
        <p:nvSpPr>
          <p:cNvPr id="11" name="TextBox 10">
            <a:extLst>
              <a:ext uri="{FF2B5EF4-FFF2-40B4-BE49-F238E27FC236}">
                <a16:creationId xmlns:a16="http://schemas.microsoft.com/office/drawing/2014/main" id="{352F4912-042A-2046-BF7C-2EDB1C86323E}"/>
              </a:ext>
            </a:extLst>
          </p:cNvPr>
          <p:cNvSpPr txBox="1"/>
          <p:nvPr/>
        </p:nvSpPr>
        <p:spPr>
          <a:xfrm>
            <a:off x="8252109" y="2143452"/>
            <a:ext cx="3333407" cy="584775"/>
          </a:xfrm>
          <a:prstGeom prst="rect">
            <a:avLst/>
          </a:prstGeom>
          <a:noFill/>
        </p:spPr>
        <p:txBody>
          <a:bodyPr wrap="square" rtlCol="0">
            <a:spAutoFit/>
          </a:bodyPr>
          <a:lstStyle/>
          <a:p>
            <a:pPr algn="r"/>
            <a:r>
              <a:rPr lang="en-US" sz="3200" dirty="0">
                <a:solidFill>
                  <a:schemeClr val="accent6"/>
                </a:solidFill>
              </a:rPr>
              <a:t>ENVIRONMENT</a:t>
            </a:r>
          </a:p>
        </p:txBody>
      </p:sp>
      <p:sp>
        <p:nvSpPr>
          <p:cNvPr id="13" name="Rectangle 12">
            <a:extLst>
              <a:ext uri="{FF2B5EF4-FFF2-40B4-BE49-F238E27FC236}">
                <a16:creationId xmlns:a16="http://schemas.microsoft.com/office/drawing/2014/main" id="{5855CDCA-B920-B342-96D3-DDCB3EB06E56}"/>
              </a:ext>
            </a:extLst>
          </p:cNvPr>
          <p:cNvSpPr/>
          <p:nvPr/>
        </p:nvSpPr>
        <p:spPr>
          <a:xfrm>
            <a:off x="388318" y="697423"/>
            <a:ext cx="6097211" cy="3095347"/>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352F4912-042A-2046-BF7C-2EDB1C86323E}"/>
              </a:ext>
            </a:extLst>
          </p:cNvPr>
          <p:cNvSpPr txBox="1"/>
          <p:nvPr/>
        </p:nvSpPr>
        <p:spPr>
          <a:xfrm>
            <a:off x="2762593" y="3166103"/>
            <a:ext cx="3333407" cy="584775"/>
          </a:xfrm>
          <a:prstGeom prst="rect">
            <a:avLst/>
          </a:prstGeom>
          <a:noFill/>
        </p:spPr>
        <p:txBody>
          <a:bodyPr wrap="square" rtlCol="0">
            <a:spAutoFit/>
          </a:bodyPr>
          <a:lstStyle/>
          <a:p>
            <a:pPr algn="r"/>
            <a:r>
              <a:rPr lang="en-US" sz="3200" dirty="0">
                <a:solidFill>
                  <a:schemeClr val="accent6"/>
                </a:solidFill>
              </a:rPr>
              <a:t>EDITOR </a:t>
            </a:r>
          </a:p>
        </p:txBody>
      </p:sp>
    </p:spTree>
    <p:extLst>
      <p:ext uri="{BB962C8B-B14F-4D97-AF65-F5344CB8AC3E}">
        <p14:creationId xmlns:p14="http://schemas.microsoft.com/office/powerpoint/2010/main" val="18985643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Reproducible Data Analysis and R Markdown</a:t>
            </a:r>
          </a:p>
        </p:txBody>
      </p:sp>
    </p:spTree>
    <p:extLst>
      <p:ext uri="{BB962C8B-B14F-4D97-AF65-F5344CB8AC3E}">
        <p14:creationId xmlns:p14="http://schemas.microsoft.com/office/powerpoint/2010/main" val="30744870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922291" y="16387"/>
            <a:ext cx="5269709" cy="6857942"/>
            <a:chOff x="-4927602" y="-2651089"/>
            <a:chExt cx="4928070" cy="6413331"/>
          </a:xfrm>
        </p:grpSpPr>
        <p:pic>
          <p:nvPicPr>
            <p:cNvPr id="9" name="Picture 8"/>
            <p:cNvPicPr>
              <a:picLocks noChangeAspect="1"/>
            </p:cNvPicPr>
            <p:nvPr/>
          </p:nvPicPr>
          <p:blipFill>
            <a:blip r:embed="rId3"/>
            <a:stretch>
              <a:fillRect/>
            </a:stretch>
          </p:blipFill>
          <p:spPr>
            <a:xfrm>
              <a:off x="-3307462" y="-2651089"/>
              <a:ext cx="1629532" cy="2108441"/>
            </a:xfrm>
            <a:prstGeom prst="rect">
              <a:avLst/>
            </a:prstGeom>
          </p:spPr>
        </p:pic>
        <p:pic>
          <p:nvPicPr>
            <p:cNvPr id="10" name="Picture 9"/>
            <p:cNvPicPr>
              <a:picLocks noChangeAspect="1"/>
            </p:cNvPicPr>
            <p:nvPr/>
          </p:nvPicPr>
          <p:blipFill>
            <a:blip r:embed="rId4"/>
            <a:stretch>
              <a:fillRect/>
            </a:stretch>
          </p:blipFill>
          <p:spPr>
            <a:xfrm>
              <a:off x="-1677930" y="-2651088"/>
              <a:ext cx="1630628" cy="2090549"/>
            </a:xfrm>
            <a:prstGeom prst="rect">
              <a:avLst/>
            </a:prstGeom>
          </p:spPr>
        </p:pic>
        <p:pic>
          <p:nvPicPr>
            <p:cNvPr id="11" name="Picture 10"/>
            <p:cNvPicPr>
              <a:picLocks noChangeAspect="1"/>
            </p:cNvPicPr>
            <p:nvPr/>
          </p:nvPicPr>
          <p:blipFill>
            <a:blip r:embed="rId5"/>
            <a:stretch>
              <a:fillRect/>
            </a:stretch>
          </p:blipFill>
          <p:spPr>
            <a:xfrm>
              <a:off x="-4927602" y="-571188"/>
              <a:ext cx="1611141" cy="2140932"/>
            </a:xfrm>
            <a:prstGeom prst="rect">
              <a:avLst/>
            </a:prstGeom>
          </p:spPr>
        </p:pic>
        <p:pic>
          <p:nvPicPr>
            <p:cNvPr id="12" name="Picture 11"/>
            <p:cNvPicPr>
              <a:picLocks noChangeAspect="1"/>
            </p:cNvPicPr>
            <p:nvPr/>
          </p:nvPicPr>
          <p:blipFill>
            <a:blip r:embed="rId6"/>
            <a:stretch>
              <a:fillRect/>
            </a:stretch>
          </p:blipFill>
          <p:spPr>
            <a:xfrm>
              <a:off x="-3310940" y="-541749"/>
              <a:ext cx="1638637" cy="2177467"/>
            </a:xfrm>
            <a:prstGeom prst="rect">
              <a:avLst/>
            </a:prstGeom>
          </p:spPr>
        </p:pic>
        <p:pic>
          <p:nvPicPr>
            <p:cNvPr id="13" name="Picture 12"/>
            <p:cNvPicPr>
              <a:picLocks noChangeAspect="1"/>
            </p:cNvPicPr>
            <p:nvPr/>
          </p:nvPicPr>
          <p:blipFill>
            <a:blip r:embed="rId7"/>
            <a:stretch>
              <a:fillRect/>
            </a:stretch>
          </p:blipFill>
          <p:spPr>
            <a:xfrm>
              <a:off x="-4927600" y="-2651088"/>
              <a:ext cx="1620138" cy="2104418"/>
            </a:xfrm>
            <a:prstGeom prst="rect">
              <a:avLst/>
            </a:prstGeom>
          </p:spPr>
        </p:pic>
        <p:pic>
          <p:nvPicPr>
            <p:cNvPr id="14" name="Picture 13"/>
            <p:cNvPicPr>
              <a:picLocks noChangeAspect="1"/>
            </p:cNvPicPr>
            <p:nvPr/>
          </p:nvPicPr>
          <p:blipFill>
            <a:blip r:embed="rId8"/>
            <a:stretch>
              <a:fillRect/>
            </a:stretch>
          </p:blipFill>
          <p:spPr>
            <a:xfrm>
              <a:off x="-1681302" y="-529108"/>
              <a:ext cx="1636235" cy="2173505"/>
            </a:xfrm>
            <a:prstGeom prst="rect">
              <a:avLst/>
            </a:prstGeom>
          </p:spPr>
        </p:pic>
        <p:pic>
          <p:nvPicPr>
            <p:cNvPr id="16" name="Picture 15"/>
            <p:cNvPicPr>
              <a:picLocks noChangeAspect="1"/>
            </p:cNvPicPr>
            <p:nvPr/>
          </p:nvPicPr>
          <p:blipFill>
            <a:blip r:embed="rId9"/>
            <a:stretch>
              <a:fillRect/>
            </a:stretch>
          </p:blipFill>
          <p:spPr>
            <a:xfrm>
              <a:off x="-3332637" y="1574665"/>
              <a:ext cx="1663070" cy="2187577"/>
            </a:xfrm>
            <a:prstGeom prst="rect">
              <a:avLst/>
            </a:prstGeom>
          </p:spPr>
        </p:pic>
        <p:pic>
          <p:nvPicPr>
            <p:cNvPr id="17" name="Picture 16"/>
            <p:cNvPicPr>
              <a:picLocks noChangeAspect="1"/>
            </p:cNvPicPr>
            <p:nvPr/>
          </p:nvPicPr>
          <p:blipFill>
            <a:blip r:embed="rId10"/>
            <a:stretch>
              <a:fillRect/>
            </a:stretch>
          </p:blipFill>
          <p:spPr>
            <a:xfrm>
              <a:off x="-1681300" y="1566885"/>
              <a:ext cx="1681768" cy="2055494"/>
            </a:xfrm>
            <a:prstGeom prst="rect">
              <a:avLst/>
            </a:prstGeom>
          </p:spPr>
        </p:pic>
        <p:pic>
          <p:nvPicPr>
            <p:cNvPr id="15" name="Picture 14"/>
            <p:cNvPicPr>
              <a:picLocks noChangeAspect="1"/>
            </p:cNvPicPr>
            <p:nvPr/>
          </p:nvPicPr>
          <p:blipFill>
            <a:blip r:embed="rId11"/>
            <a:stretch>
              <a:fillRect/>
            </a:stretch>
          </p:blipFill>
          <p:spPr>
            <a:xfrm>
              <a:off x="-4927600" y="1566884"/>
              <a:ext cx="1610001" cy="2161679"/>
            </a:xfrm>
            <a:prstGeom prst="rect">
              <a:avLst/>
            </a:prstGeom>
          </p:spPr>
        </p:pic>
      </p:grpSp>
      <p:sp>
        <p:nvSpPr>
          <p:cNvPr id="3" name="Content Placeholder 2"/>
          <p:cNvSpPr>
            <a:spLocks noGrp="1"/>
          </p:cNvSpPr>
          <p:nvPr>
            <p:ph idx="4294967295"/>
          </p:nvPr>
        </p:nvSpPr>
        <p:spPr>
          <a:xfrm>
            <a:off x="641841" y="2240479"/>
            <a:ext cx="6923088" cy="4086225"/>
          </a:xfrm>
        </p:spPr>
        <p:txBody>
          <a:bodyPr>
            <a:normAutofit/>
          </a:bodyPr>
          <a:lstStyle/>
          <a:p>
            <a:pPr>
              <a:buFont typeface="Wingdings" pitchFamily="2" charset="2"/>
              <a:buChar char="v"/>
            </a:pPr>
            <a:r>
              <a:rPr lang="is-IS" sz="2800" dirty="0"/>
              <a:t> Chemo sensitivity from microarrays</a:t>
            </a:r>
          </a:p>
          <a:p>
            <a:pPr>
              <a:buFont typeface="Wingdings" pitchFamily="2" charset="2"/>
              <a:buChar char="v"/>
            </a:pPr>
            <a:endParaRPr lang="is-IS" sz="2800" dirty="0"/>
          </a:p>
          <a:p>
            <a:pPr>
              <a:buFont typeface="Wingdings" pitchFamily="2" charset="2"/>
              <a:buChar char="v"/>
            </a:pPr>
            <a:r>
              <a:rPr lang="is-IS" sz="2800" dirty="0"/>
              <a:t> Errors first, then cover-up</a:t>
            </a:r>
          </a:p>
          <a:p>
            <a:pPr>
              <a:buFont typeface="Wingdings" pitchFamily="2" charset="2"/>
              <a:buChar char="v"/>
            </a:pPr>
            <a:endParaRPr lang="is-IS" sz="2800" dirty="0"/>
          </a:p>
          <a:p>
            <a:pPr>
              <a:buFont typeface="Wingdings" pitchFamily="2" charset="2"/>
              <a:buChar char="v"/>
            </a:pPr>
            <a:r>
              <a:rPr lang="is-IS" sz="2800" dirty="0"/>
              <a:t> Clinical trials based on flawed models</a:t>
            </a:r>
          </a:p>
          <a:p>
            <a:pPr>
              <a:buFont typeface="Wingdings" pitchFamily="2" charset="2"/>
              <a:buChar char="v"/>
            </a:pPr>
            <a:endParaRPr lang="is-IS" sz="2800" dirty="0"/>
          </a:p>
          <a:p>
            <a:pPr>
              <a:buFont typeface="Wingdings" pitchFamily="2" charset="2"/>
              <a:buChar char="v"/>
            </a:pPr>
            <a:r>
              <a:rPr lang="is-IS" sz="2800" dirty="0"/>
              <a:t> Papers retracted, lawsuits settled</a:t>
            </a:r>
            <a:endParaRPr lang="en-US" sz="2800" dirty="0"/>
          </a:p>
        </p:txBody>
      </p:sp>
      <p:sp>
        <p:nvSpPr>
          <p:cNvPr id="4" name="TextBox 3">
            <a:extLst>
              <a:ext uri="{FF2B5EF4-FFF2-40B4-BE49-F238E27FC236}">
                <a16:creationId xmlns:a16="http://schemas.microsoft.com/office/drawing/2014/main" id="{31C4BECF-2671-8C4F-B6C1-5DECA315A544}"/>
              </a:ext>
            </a:extLst>
          </p:cNvPr>
          <p:cNvSpPr txBox="1"/>
          <p:nvPr/>
        </p:nvSpPr>
        <p:spPr>
          <a:xfrm>
            <a:off x="6922291" y="16387"/>
            <a:ext cx="5269709" cy="6894195"/>
          </a:xfrm>
          <a:prstGeom prst="rect">
            <a:avLst/>
          </a:prstGeom>
          <a:solidFill>
            <a:schemeClr val="bg1">
              <a:alpha val="62000"/>
            </a:schemeClr>
          </a:solidFill>
        </p:spPr>
        <p:txBody>
          <a:bodyPr wrap="square" rtlCol="0">
            <a:spAutoFit/>
          </a:bodyPr>
          <a:lstStyle/>
          <a:p>
            <a:pPr algn="ctr"/>
            <a:endParaRPr lang="en-US" sz="13800" dirty="0">
              <a:solidFill>
                <a:srgbClr val="FF0000"/>
              </a:solidFill>
            </a:endParaRPr>
          </a:p>
          <a:p>
            <a:pPr algn="ctr"/>
            <a:r>
              <a:rPr lang="en-US" sz="16600" b="1" dirty="0">
                <a:solidFill>
                  <a:srgbClr val="FF0000"/>
                </a:solidFill>
              </a:rPr>
              <a:t>18</a:t>
            </a:r>
            <a:endParaRPr lang="en-US" sz="13800" b="1" dirty="0">
              <a:solidFill>
                <a:srgbClr val="FF0000"/>
              </a:solidFill>
            </a:endParaRPr>
          </a:p>
          <a:p>
            <a:pPr algn="ctr"/>
            <a:endParaRPr lang="en-US" sz="13800" dirty="0">
              <a:solidFill>
                <a:srgbClr val="FF0000"/>
              </a:solidFill>
            </a:endParaRPr>
          </a:p>
        </p:txBody>
      </p:sp>
      <p:sp>
        <p:nvSpPr>
          <p:cNvPr id="20" name="object 10">
            <a:extLst>
              <a:ext uri="{FF2B5EF4-FFF2-40B4-BE49-F238E27FC236}">
                <a16:creationId xmlns:a16="http://schemas.microsoft.com/office/drawing/2014/main" id="{9BE1E457-8508-6A4F-80A2-4C0498DF80A0}"/>
              </a:ext>
            </a:extLst>
          </p:cNvPr>
          <p:cNvSpPr txBox="1"/>
          <p:nvPr/>
        </p:nvSpPr>
        <p:spPr>
          <a:xfrm>
            <a:off x="-1" y="682728"/>
            <a:ext cx="6916273"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Duke Cancer Scandal</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94980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7C79D3-BF56-5F47-9705-59F5DEE62D4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11352" y="2387598"/>
            <a:ext cx="4801297" cy="3195783"/>
          </a:xfrm>
          <a:prstGeom prst="rect">
            <a:avLst/>
          </a:prstGeom>
        </p:spPr>
      </p:pic>
      <p:pic>
        <p:nvPicPr>
          <p:cNvPr id="14" name="Picture 13">
            <a:extLst>
              <a:ext uri="{FF2B5EF4-FFF2-40B4-BE49-F238E27FC236}">
                <a16:creationId xmlns:a16="http://schemas.microsoft.com/office/drawing/2014/main" id="{DC7C0595-1DFE-D34F-8349-7D95642348AB}"/>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345382" y="2387598"/>
            <a:ext cx="4599709" cy="3195784"/>
          </a:xfrm>
          <a:prstGeom prst="rect">
            <a:avLst/>
          </a:prstGeom>
        </p:spPr>
      </p:pic>
      <p:pic>
        <p:nvPicPr>
          <p:cNvPr id="21" name="Picture 20"/>
          <p:cNvPicPr>
            <a:picLocks noChangeAspect="1"/>
          </p:cNvPicPr>
          <p:nvPr/>
        </p:nvPicPr>
        <p:blipFill>
          <a:blip r:embed="rId5"/>
          <a:stretch>
            <a:fillRect/>
          </a:stretch>
        </p:blipFill>
        <p:spPr>
          <a:xfrm>
            <a:off x="1400510" y="5370978"/>
            <a:ext cx="1214373" cy="942737"/>
          </a:xfrm>
          <a:prstGeom prst="rect">
            <a:avLst/>
          </a:prstGeom>
        </p:spPr>
      </p:pic>
      <p:sp>
        <p:nvSpPr>
          <p:cNvPr id="23" name="Rectangle 22"/>
          <p:cNvSpPr/>
          <p:nvPr/>
        </p:nvSpPr>
        <p:spPr>
          <a:xfrm>
            <a:off x="2820008"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3174546"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p:nvSpPr>
        <p:spPr>
          <a:xfrm>
            <a:off x="3174546"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3174546"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7986132"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8340670"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8340670"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8340670"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bject 10">
            <a:extLst>
              <a:ext uri="{FF2B5EF4-FFF2-40B4-BE49-F238E27FC236}">
                <a16:creationId xmlns:a16="http://schemas.microsoft.com/office/drawing/2014/main" id="{E99EAE30-E354-2449-94E0-B2E40FDC4748}"/>
              </a:ext>
            </a:extLst>
          </p:cNvPr>
          <p:cNvSpPr txBox="1"/>
          <p:nvPr/>
        </p:nvSpPr>
        <p:spPr>
          <a:xfrm>
            <a:off x="1111352" y="1120485"/>
            <a:ext cx="4801297"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Duke</a:t>
            </a:r>
            <a:endParaRPr sz="4400" dirty="0">
              <a:latin typeface="Tw Cen MT" panose="020B0602020104020603" pitchFamily="34" charset="77"/>
              <a:cs typeface="Helvetica Neue"/>
            </a:endParaRPr>
          </a:p>
        </p:txBody>
      </p:sp>
      <p:sp>
        <p:nvSpPr>
          <p:cNvPr id="16" name="object 10">
            <a:extLst>
              <a:ext uri="{FF2B5EF4-FFF2-40B4-BE49-F238E27FC236}">
                <a16:creationId xmlns:a16="http://schemas.microsoft.com/office/drawing/2014/main" id="{2187E292-36CC-1243-B08D-1730EFA87BE4}"/>
              </a:ext>
            </a:extLst>
          </p:cNvPr>
          <p:cNvSpPr txBox="1"/>
          <p:nvPr/>
        </p:nvSpPr>
        <p:spPr>
          <a:xfrm>
            <a:off x="6345381" y="1120484"/>
            <a:ext cx="4599709"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MD Anderson</a:t>
            </a:r>
            <a:endParaRPr sz="4400" dirty="0">
              <a:latin typeface="Tw Cen MT" panose="020B0602020104020603" pitchFamily="34" charset="77"/>
              <a:cs typeface="Helvetica Neue"/>
            </a:endParaRPr>
          </a:p>
        </p:txBody>
      </p:sp>
      <p:sp>
        <p:nvSpPr>
          <p:cNvPr id="17" name="object 10">
            <a:extLst>
              <a:ext uri="{FF2B5EF4-FFF2-40B4-BE49-F238E27FC236}">
                <a16:creationId xmlns:a16="http://schemas.microsoft.com/office/drawing/2014/main" id="{FF0E6382-87BD-6F48-9018-0D14CFC2DDA8}"/>
              </a:ext>
            </a:extLst>
          </p:cNvPr>
          <p:cNvSpPr txBox="1"/>
          <p:nvPr/>
        </p:nvSpPr>
        <p:spPr>
          <a:xfrm>
            <a:off x="1400510" y="5842346"/>
            <a:ext cx="9544580" cy="689291"/>
          </a:xfrm>
          <a:prstGeom prst="rect">
            <a:avLst/>
          </a:prstGeom>
        </p:spPr>
        <p:txBody>
          <a:bodyPr vert="horz" wrap="square" lIns="0" tIns="12065" rIns="0" bIns="0" rtlCol="0">
            <a:spAutoFit/>
          </a:bodyPr>
          <a:lstStyle/>
          <a:p>
            <a:pPr marL="12700" algn="ctr">
              <a:lnSpc>
                <a:spcPct val="100000"/>
              </a:lnSpc>
              <a:spcBef>
                <a:spcPts val="95"/>
              </a:spcBef>
            </a:pPr>
            <a:r>
              <a:rPr lang="en-US" sz="4400" b="1" spc="-5" dirty="0">
                <a:solidFill>
                  <a:srgbClr val="FF2600"/>
                </a:solidFill>
                <a:latin typeface="Tw Cen MT" panose="020B0602020104020603" pitchFamily="34" charset="77"/>
                <a:cs typeface="Helvetica Neue"/>
              </a:rPr>
              <a:t>Off-by-one indexing error</a:t>
            </a:r>
            <a:endParaRPr sz="4400" b="1" dirty="0">
              <a:solidFill>
                <a:srgbClr val="FF2600"/>
              </a:solidFill>
              <a:latin typeface="Tw Cen MT" panose="020B0602020104020603" pitchFamily="34" charset="77"/>
              <a:cs typeface="Helvetica Neue"/>
            </a:endParaRPr>
          </a:p>
        </p:txBody>
      </p:sp>
    </p:spTree>
    <p:extLst>
      <p:ext uri="{BB962C8B-B14F-4D97-AF65-F5344CB8AC3E}">
        <p14:creationId xmlns:p14="http://schemas.microsoft.com/office/powerpoint/2010/main" val="191725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P spid="16"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FF2B5EF4-FFF2-40B4-BE49-F238E27FC236}">
                <a16:creationId xmlns:a16="http://schemas.microsoft.com/office/drawing/2014/main" id="{E73C32E8-87C1-6D4D-A81B-10C6ED1F2FA1}"/>
              </a:ext>
            </a:extLst>
          </p:cNvPr>
          <p:cNvSpPr txBox="1"/>
          <p:nvPr/>
        </p:nvSpPr>
        <p:spPr>
          <a:xfrm>
            <a:off x="-1" y="299956"/>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“Common problems are simple…</a:t>
            </a:r>
            <a:endParaRPr sz="4400" dirty="0">
              <a:latin typeface="Tw Cen MT" panose="020B0602020104020603" pitchFamily="34" charset="77"/>
              <a:cs typeface="Helvetica Neue"/>
            </a:endParaRPr>
          </a:p>
        </p:txBody>
      </p:sp>
      <p:sp>
        <p:nvSpPr>
          <p:cNvPr id="3" name="object 10">
            <a:extLst>
              <a:ext uri="{FF2B5EF4-FFF2-40B4-BE49-F238E27FC236}">
                <a16:creationId xmlns:a16="http://schemas.microsoft.com/office/drawing/2014/main" id="{D8CCB642-99D4-654E-B625-DEFD4B437B46}"/>
              </a:ext>
            </a:extLst>
          </p:cNvPr>
          <p:cNvSpPr txBox="1"/>
          <p:nvPr/>
        </p:nvSpPr>
        <p:spPr>
          <a:xfrm>
            <a:off x="-2" y="5052065"/>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 and simple problems are common.”</a:t>
            </a:r>
            <a:endParaRPr sz="4400" dirty="0">
              <a:latin typeface="Tw Cen MT" panose="020B0602020104020603" pitchFamily="34" charset="77"/>
              <a:cs typeface="Helvetica Neue"/>
            </a:endParaRPr>
          </a:p>
        </p:txBody>
      </p:sp>
      <p:sp>
        <p:nvSpPr>
          <p:cNvPr id="4" name="Content Placeholder 2">
            <a:extLst>
              <a:ext uri="{FF2B5EF4-FFF2-40B4-BE49-F238E27FC236}">
                <a16:creationId xmlns:a16="http://schemas.microsoft.com/office/drawing/2014/main" id="{BDAA1988-907E-1047-9659-072220A9E30E}"/>
              </a:ext>
            </a:extLst>
          </p:cNvPr>
          <p:cNvSpPr txBox="1">
            <a:spLocks/>
          </p:cNvSpPr>
          <p:nvPr/>
        </p:nvSpPr>
        <p:spPr>
          <a:xfrm>
            <a:off x="1468582" y="1612283"/>
            <a:ext cx="8825345" cy="408792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buNone/>
            </a:pPr>
            <a:r>
              <a:rPr lang="en-US" sz="3200" dirty="0"/>
              <a:t>Off-by-one </a:t>
            </a:r>
            <a:r>
              <a:rPr lang="en-US" sz="3200" b="1" dirty="0"/>
              <a:t>indexing error</a:t>
            </a:r>
          </a:p>
          <a:p>
            <a:pPr marL="0" indent="0" algn="ctr">
              <a:buNone/>
            </a:pPr>
            <a:r>
              <a:rPr lang="en-US" sz="3200" dirty="0"/>
              <a:t>Sensitive / resistant </a:t>
            </a:r>
            <a:r>
              <a:rPr lang="en-US" sz="3200" b="1" dirty="0"/>
              <a:t>label reversal</a:t>
            </a:r>
          </a:p>
          <a:p>
            <a:pPr marL="0" indent="0" algn="ctr">
              <a:buFont typeface="Tw Cen MT" panose="020B0602020104020603" pitchFamily="34" charset="0"/>
              <a:buNone/>
            </a:pPr>
            <a:r>
              <a:rPr lang="en-US" sz="3200" b="1" dirty="0"/>
              <a:t>Confounding</a:t>
            </a:r>
            <a:r>
              <a:rPr lang="en-US" sz="3200" dirty="0"/>
              <a:t> in experimental design</a:t>
            </a:r>
          </a:p>
          <a:p>
            <a:pPr marL="0" indent="0" algn="ctr">
              <a:buFont typeface="Tw Cen MT" panose="020B0602020104020603" pitchFamily="34" charset="0"/>
              <a:buNone/>
            </a:pPr>
            <a:r>
              <a:rPr lang="en-US" sz="3200" dirty="0"/>
              <a:t>Inclusion of data from </a:t>
            </a:r>
            <a:r>
              <a:rPr lang="en-US" sz="3200" b="1" dirty="0"/>
              <a:t>non-reported sources</a:t>
            </a:r>
          </a:p>
          <a:p>
            <a:pPr marL="0" indent="0" algn="ctr">
              <a:buFont typeface="Tw Cen MT" panose="020B0602020104020603" pitchFamily="34" charset="0"/>
              <a:buNone/>
            </a:pPr>
            <a:r>
              <a:rPr lang="en-US" sz="3200" b="1" dirty="0"/>
              <a:t>Wrong figure </a:t>
            </a:r>
            <a:r>
              <a:rPr lang="en-US" sz="3200" dirty="0"/>
              <a:t>shown</a:t>
            </a:r>
          </a:p>
          <a:p>
            <a:pPr marL="0" indent="0" algn="ctr">
              <a:buFont typeface="Tw Cen MT" panose="020B0602020104020603" pitchFamily="34" charset="0"/>
              <a:buNone/>
            </a:pPr>
            <a:endParaRPr lang="en-US" sz="3200" dirty="0"/>
          </a:p>
        </p:txBody>
      </p:sp>
      <p:sp>
        <p:nvSpPr>
          <p:cNvPr id="5" name="TextBox 4">
            <a:extLst>
              <a:ext uri="{FF2B5EF4-FFF2-40B4-BE49-F238E27FC236}">
                <a16:creationId xmlns:a16="http://schemas.microsoft.com/office/drawing/2014/main" id="{12EFA9FD-61BB-C14D-A670-1AAB0AC55556}"/>
              </a:ext>
            </a:extLst>
          </p:cNvPr>
          <p:cNvSpPr txBox="1"/>
          <p:nvPr/>
        </p:nvSpPr>
        <p:spPr>
          <a:xfrm>
            <a:off x="-2" y="6296434"/>
            <a:ext cx="12280607" cy="523220"/>
          </a:xfrm>
          <a:prstGeom prst="rect">
            <a:avLst/>
          </a:prstGeom>
          <a:noFill/>
        </p:spPr>
        <p:txBody>
          <a:bodyPr wrap="square" rtlCol="0">
            <a:spAutoFit/>
          </a:bodyPr>
          <a:lstStyle/>
          <a:p>
            <a:pPr algn="ctr"/>
            <a:r>
              <a:rPr lang="en-US" sz="2800" dirty="0"/>
              <a:t>Highly recommended Keith </a:t>
            </a:r>
            <a:r>
              <a:rPr lang="en-US" sz="2800" dirty="0" err="1"/>
              <a:t>Baggerly</a:t>
            </a:r>
            <a:r>
              <a:rPr lang="en-US" sz="2800" dirty="0"/>
              <a:t> lecture: </a:t>
            </a:r>
            <a:r>
              <a:rPr lang="en-US" sz="2800" b="1" dirty="0"/>
              <a:t>https://</a:t>
            </a:r>
            <a:r>
              <a:rPr lang="en-US" sz="2800" b="1" dirty="0" err="1"/>
              <a:t>bit.ly</a:t>
            </a:r>
            <a:r>
              <a:rPr lang="en-US" sz="2800" b="1" dirty="0"/>
              <a:t>/</a:t>
            </a:r>
            <a:r>
              <a:rPr lang="en-US" sz="2800" b="1" dirty="0" err="1"/>
              <a:t>duke_scandal</a:t>
            </a:r>
            <a:endParaRPr lang="en-US" sz="2800" b="1" dirty="0"/>
          </a:p>
        </p:txBody>
      </p:sp>
    </p:spTree>
    <p:extLst>
      <p:ext uri="{BB962C8B-B14F-4D97-AF65-F5344CB8AC3E}">
        <p14:creationId xmlns:p14="http://schemas.microsoft.com/office/powerpoint/2010/main" val="96400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036807" y="1680128"/>
            <a:ext cx="4118384" cy="4118384"/>
          </a:xfrm>
          <a:prstGeom prst="rect">
            <a:avLst/>
          </a:prstGeom>
        </p:spPr>
      </p:pic>
      <p:sp>
        <p:nvSpPr>
          <p:cNvPr id="6" name="object 10">
            <a:extLst>
              <a:ext uri="{FF2B5EF4-FFF2-40B4-BE49-F238E27FC236}">
                <a16:creationId xmlns:a16="http://schemas.microsoft.com/office/drawing/2014/main" id="{69864E86-6192-9A40-974F-8B56FD790A3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Point-and-click is not reproducible</a:t>
            </a:r>
            <a:endParaRPr sz="4400" dirty="0">
              <a:latin typeface="Tw Cen MT" panose="020B0602020104020603" pitchFamily="34" charset="77"/>
              <a:cs typeface="Helvetica Neue"/>
            </a:endParaRPr>
          </a:p>
        </p:txBody>
      </p:sp>
      <p:sp>
        <p:nvSpPr>
          <p:cNvPr id="5" name="Rectangle 4">
            <a:extLst>
              <a:ext uri="{FF2B5EF4-FFF2-40B4-BE49-F238E27FC236}">
                <a16:creationId xmlns:a16="http://schemas.microsoft.com/office/drawing/2014/main" id="{AEE07E7C-1B93-864F-AC84-9EFBDF5270D3}"/>
              </a:ext>
            </a:extLst>
          </p:cNvPr>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Tree>
    <p:extLst>
      <p:ext uri="{BB962C8B-B14F-4D97-AF65-F5344CB8AC3E}">
        <p14:creationId xmlns:p14="http://schemas.microsoft.com/office/powerpoint/2010/main" val="196375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1509823" y="2176463"/>
            <a:ext cx="6449902" cy="2878137"/>
          </a:xfrm>
        </p:spPr>
        <p:txBody>
          <a:bodyPr>
            <a:normAutofit lnSpcReduction="10000"/>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 from my analysis?”</a:t>
            </a:r>
            <a:endParaRPr lang="en-US" sz="2400" dirty="0"/>
          </a:p>
        </p:txBody>
      </p:sp>
      <p:sp>
        <p:nvSpPr>
          <p:cNvPr id="6" name="Title 1"/>
          <p:cNvSpPr txBox="1">
            <a:spLocks/>
          </p:cNvSpPr>
          <p:nvPr/>
        </p:nvSpPr>
        <p:spPr>
          <a:xfrm>
            <a:off x="1024128" y="5163671"/>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p:txBody>
      </p:sp>
      <p:pic>
        <p:nvPicPr>
          <p:cNvPr id="5" name="Picture 4"/>
          <p:cNvPicPr>
            <a:picLocks noChangeAspect="1"/>
          </p:cNvPicPr>
          <p:nvPr/>
        </p:nvPicPr>
        <p:blipFill>
          <a:blip r:embed="rId3"/>
          <a:stretch>
            <a:fillRect/>
          </a:stretch>
        </p:blipFill>
        <p:spPr>
          <a:xfrm>
            <a:off x="8983435" y="1742943"/>
            <a:ext cx="2947308" cy="3658727"/>
          </a:xfrm>
          <a:prstGeom prst="rect">
            <a:avLst/>
          </a:prstGeom>
        </p:spPr>
      </p:pic>
      <p:sp>
        <p:nvSpPr>
          <p:cNvPr id="7" name="object 10">
            <a:extLst>
              <a:ext uri="{FF2B5EF4-FFF2-40B4-BE49-F238E27FC236}">
                <a16:creationId xmlns:a16="http://schemas.microsoft.com/office/drawing/2014/main" id="{FC63EF37-FA3E-A044-8BA1-E2E39EA20E5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Why </a:t>
            </a:r>
            <a:r>
              <a:rPr lang="en-US" sz="4400" u="sng" dirty="0">
                <a:latin typeface="Tw Cen MT" panose="020B0602020104020603" pitchFamily="34" charset="77"/>
                <a:cs typeface="Helvetica Neue"/>
              </a:rPr>
              <a:t>YOU</a:t>
            </a:r>
            <a:r>
              <a:rPr lang="en-US" sz="4400" dirty="0">
                <a:latin typeface="Tw Cen MT" panose="020B0602020104020603" pitchFamily="34" charset="77"/>
                <a:cs typeface="Helvetica Neue"/>
              </a:rPr>
              <a:t> should analyze your data reproducibly</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127677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572524" y="1711516"/>
            <a:ext cx="3046952" cy="3434968"/>
          </a:xfrm>
          <a:prstGeom prst="rect">
            <a:avLst/>
          </a:prstGeom>
          <a:noFill/>
          <a:ln>
            <a:noFill/>
          </a:ln>
        </p:spPr>
      </p:pic>
    </p:spTree>
    <p:extLst>
      <p:ext uri="{BB962C8B-B14F-4D97-AF65-F5344CB8AC3E}">
        <p14:creationId xmlns:p14="http://schemas.microsoft.com/office/powerpoint/2010/main" val="16861791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0">
            <a:extLst>
              <a:ext uri="{FF2B5EF4-FFF2-40B4-BE49-F238E27FC236}">
                <a16:creationId xmlns:a16="http://schemas.microsoft.com/office/drawing/2014/main" id="{3836DDFE-46CA-A949-914E-CEE3C641356C}"/>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Anatomy of an R Markdown Document</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1FFF8D3B-1F72-5B4D-AB39-4D8A3A824895}"/>
              </a:ext>
            </a:extLst>
          </p:cNvPr>
          <p:cNvGrpSpPr/>
          <p:nvPr/>
        </p:nvGrpSpPr>
        <p:grpSpPr>
          <a:xfrm>
            <a:off x="1831585" y="1574731"/>
            <a:ext cx="2799202" cy="1376686"/>
            <a:chOff x="1831585" y="1574731"/>
            <a:chExt cx="2799202" cy="1376686"/>
          </a:xfrm>
        </p:grpSpPr>
        <p:sp>
          <p:nvSpPr>
            <p:cNvPr id="10" name="TextBox 9">
              <a:extLst>
                <a:ext uri="{FF2B5EF4-FFF2-40B4-BE49-F238E27FC236}">
                  <a16:creationId xmlns:a16="http://schemas.microsoft.com/office/drawing/2014/main" id="{5FC81D85-E2DC-5C4A-A4E4-BCC7012B23F2}"/>
                </a:ext>
              </a:extLst>
            </p:cNvPr>
            <p:cNvSpPr txBox="1"/>
            <p:nvPr/>
          </p:nvSpPr>
          <p:spPr>
            <a:xfrm>
              <a:off x="2063980" y="1874199"/>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sp>
          <p:nvSpPr>
            <p:cNvPr id="11" name="Right Brace 10">
              <a:extLst>
                <a:ext uri="{FF2B5EF4-FFF2-40B4-BE49-F238E27FC236}">
                  <a16:creationId xmlns:a16="http://schemas.microsoft.com/office/drawing/2014/main" id="{F2164B6D-8D90-A44A-8355-7DACAB3D0EBD}"/>
                </a:ext>
              </a:extLst>
            </p:cNvPr>
            <p:cNvSpPr/>
            <p:nvPr/>
          </p:nvSpPr>
          <p:spPr>
            <a:xfrm flipH="1">
              <a:off x="4445085" y="1866814"/>
              <a:ext cx="185702" cy="68929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7C1F2ABC-869B-AE4C-9A63-BF5B81BB6635}"/>
                </a:ext>
              </a:extLst>
            </p:cNvPr>
            <p:cNvGrpSpPr/>
            <p:nvPr/>
          </p:nvGrpSpPr>
          <p:grpSpPr>
            <a:xfrm>
              <a:off x="1831585" y="1574731"/>
              <a:ext cx="1955868" cy="1077218"/>
              <a:chOff x="5011308" y="441228"/>
              <a:chExt cx="2365216" cy="2011084"/>
            </a:xfrm>
          </p:grpSpPr>
          <p:sp>
            <p:nvSpPr>
              <p:cNvPr id="13" name="Rounded Rectangular Callout 12">
                <a:extLst>
                  <a:ext uri="{FF2B5EF4-FFF2-40B4-BE49-F238E27FC236}">
                    <a16:creationId xmlns:a16="http://schemas.microsoft.com/office/drawing/2014/main" id="{9DC607BE-04AB-DF4D-A2AE-A606CC267DB6}"/>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8E62CC5-44C1-5F48-8D89-606A2D43937D}"/>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grpSp>
      <p:grpSp>
        <p:nvGrpSpPr>
          <p:cNvPr id="9" name="Group 8">
            <a:extLst>
              <a:ext uri="{FF2B5EF4-FFF2-40B4-BE49-F238E27FC236}">
                <a16:creationId xmlns:a16="http://schemas.microsoft.com/office/drawing/2014/main" id="{04569BE5-5149-DA46-B56B-F0FF53B7E55C}"/>
              </a:ext>
            </a:extLst>
          </p:cNvPr>
          <p:cNvGrpSpPr/>
          <p:nvPr/>
        </p:nvGrpSpPr>
        <p:grpSpPr>
          <a:xfrm>
            <a:off x="1831585" y="2905227"/>
            <a:ext cx="2806994" cy="1686651"/>
            <a:chOff x="1831585" y="2905227"/>
            <a:chExt cx="2806994" cy="1686651"/>
          </a:xfrm>
        </p:grpSpPr>
        <p:sp>
          <p:nvSpPr>
            <p:cNvPr id="23" name="Rounded Rectangular Callout 22">
              <a:extLst>
                <a:ext uri="{FF2B5EF4-FFF2-40B4-BE49-F238E27FC236}">
                  <a16:creationId xmlns:a16="http://schemas.microsoft.com/office/drawing/2014/main" id="{C57553F0-26F7-F74A-A27D-C1975C9C80B1}"/>
                </a:ext>
              </a:extLst>
            </p:cNvPr>
            <p:cNvSpPr/>
            <p:nvPr/>
          </p:nvSpPr>
          <p:spPr>
            <a:xfrm>
              <a:off x="1831585" y="3065590"/>
              <a:ext cx="1955868" cy="107721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9A11D78-1618-794B-86FA-A08852E74C0B}"/>
                </a:ext>
              </a:extLst>
            </p:cNvPr>
            <p:cNvSpPr txBox="1"/>
            <p:nvPr/>
          </p:nvSpPr>
          <p:spPr>
            <a:xfrm>
              <a:off x="1831585" y="3127145"/>
              <a:ext cx="1955868" cy="954107"/>
            </a:xfrm>
            <a:prstGeom prst="rect">
              <a:avLst/>
            </a:prstGeom>
            <a:noFill/>
          </p:spPr>
          <p:txBody>
            <a:bodyPr wrap="square" rtlCol="0" anchor="ctr">
              <a:spAutoFit/>
            </a:bodyPr>
            <a:lstStyle/>
            <a:p>
              <a:pPr algn="ctr"/>
              <a:r>
                <a:rPr lang="en-US" sz="2800" dirty="0">
                  <a:solidFill>
                    <a:schemeClr val="bg1"/>
                  </a:solidFill>
                </a:rPr>
                <a:t>Text </a:t>
              </a:r>
              <a:br>
                <a:rPr lang="en-US" sz="2800" dirty="0">
                  <a:solidFill>
                    <a:schemeClr val="bg1"/>
                  </a:solidFill>
                </a:rPr>
              </a:br>
              <a:r>
                <a:rPr lang="en-US" sz="2800" dirty="0">
                  <a:solidFill>
                    <a:schemeClr val="bg1"/>
                  </a:solidFill>
                </a:rPr>
                <a:t>(with marks)</a:t>
              </a:r>
            </a:p>
          </p:txBody>
        </p:sp>
        <p:sp>
          <p:nvSpPr>
            <p:cNvPr id="25" name="Right Brace 24">
              <a:extLst>
                <a:ext uri="{FF2B5EF4-FFF2-40B4-BE49-F238E27FC236}">
                  <a16:creationId xmlns:a16="http://schemas.microsoft.com/office/drawing/2014/main" id="{378040DE-39BC-3C41-9BBB-74240462675E}"/>
                </a:ext>
              </a:extLst>
            </p:cNvPr>
            <p:cNvSpPr/>
            <p:nvPr/>
          </p:nvSpPr>
          <p:spPr>
            <a:xfrm flipH="1">
              <a:off x="4452876" y="2905227"/>
              <a:ext cx="185703" cy="1686651"/>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16CB7D87-19EE-8147-BA51-9097073C8C57}"/>
              </a:ext>
            </a:extLst>
          </p:cNvPr>
          <p:cNvGrpSpPr/>
          <p:nvPr/>
        </p:nvGrpSpPr>
        <p:grpSpPr>
          <a:xfrm>
            <a:off x="1852003" y="4890053"/>
            <a:ext cx="2786576" cy="1285219"/>
            <a:chOff x="1852003" y="4890053"/>
            <a:chExt cx="2786576" cy="1285219"/>
          </a:xfrm>
        </p:grpSpPr>
        <p:sp>
          <p:nvSpPr>
            <p:cNvPr id="26" name="Right Brace 25">
              <a:extLst>
                <a:ext uri="{FF2B5EF4-FFF2-40B4-BE49-F238E27FC236}">
                  <a16:creationId xmlns:a16="http://schemas.microsoft.com/office/drawing/2014/main" id="{95EA4009-48DE-E14C-B0FD-0D4137A9FB7E}"/>
                </a:ext>
              </a:extLst>
            </p:cNvPr>
            <p:cNvSpPr/>
            <p:nvPr/>
          </p:nvSpPr>
          <p:spPr>
            <a:xfrm flipH="1">
              <a:off x="4452876" y="4890053"/>
              <a:ext cx="185703" cy="128521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CD4C646E-48A4-AD48-8ED9-6298ADD1CA94}"/>
                </a:ext>
              </a:extLst>
            </p:cNvPr>
            <p:cNvGrpSpPr/>
            <p:nvPr/>
          </p:nvGrpSpPr>
          <p:grpSpPr>
            <a:xfrm>
              <a:off x="1852003" y="4890053"/>
              <a:ext cx="1955868" cy="1077218"/>
              <a:chOff x="5011308" y="441228"/>
              <a:chExt cx="2365216" cy="2011084"/>
            </a:xfrm>
          </p:grpSpPr>
          <p:sp>
            <p:nvSpPr>
              <p:cNvPr id="28" name="Rounded Rectangular Callout 27">
                <a:extLst>
                  <a:ext uri="{FF2B5EF4-FFF2-40B4-BE49-F238E27FC236}">
                    <a16:creationId xmlns:a16="http://schemas.microsoft.com/office/drawing/2014/main" id="{F48091B5-18B3-2341-954B-4A908209EF5B}"/>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0302D6B-6120-9F48-8E6E-8F695D894BB8}"/>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grpSp>
      <p:pic>
        <p:nvPicPr>
          <p:cNvPr id="21" name="Picture 20">
            <a:extLst>
              <a:ext uri="{FF2B5EF4-FFF2-40B4-BE49-F238E27FC236}">
                <a16:creationId xmlns:a16="http://schemas.microsoft.com/office/drawing/2014/main" id="{3D8CB7AB-09AA-4F4E-9A35-6FAB1A1A46D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735814" y="1821247"/>
            <a:ext cx="5528841" cy="4277917"/>
          </a:xfrm>
          <a:prstGeom prst="rect">
            <a:avLst/>
          </a:prstGeom>
        </p:spPr>
      </p:pic>
    </p:spTree>
    <p:extLst>
      <p:ext uri="{BB962C8B-B14F-4D97-AF65-F5344CB8AC3E}">
        <p14:creationId xmlns:p14="http://schemas.microsoft.com/office/powerpoint/2010/main" val="151860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olidFill>
                  <a:srgbClr val="434343"/>
                </a:solidFill>
              </a:rPr>
              <a:t>Goals and Objectives</a:t>
            </a:r>
          </a:p>
        </p:txBody>
      </p:sp>
      <p:sp>
        <p:nvSpPr>
          <p:cNvPr id="3" name="TextBox 2"/>
          <p:cNvSpPr txBox="1"/>
          <p:nvPr/>
        </p:nvSpPr>
        <p:spPr>
          <a:xfrm>
            <a:off x="1024128" y="2353692"/>
            <a:ext cx="10096500" cy="3416320"/>
          </a:xfrm>
          <a:prstGeom prst="rect">
            <a:avLst/>
          </a:prstGeom>
          <a:noFill/>
        </p:spPr>
        <p:txBody>
          <a:bodyPr wrap="square" rtlCol="0">
            <a:spAutoFit/>
          </a:bodyPr>
          <a:lstStyle/>
          <a:p>
            <a:pPr marL="288925" lvl="1" indent="-288925">
              <a:buFont typeface="Arial" panose="020B0604020202020204" pitchFamily="34" charset="0"/>
              <a:buChar char="•"/>
            </a:pPr>
            <a:r>
              <a:rPr lang="en-US" sz="3600">
                <a:latin typeface="Arial Narrow" panose="020B0606020202030204" pitchFamily="34" charset="0"/>
              </a:rPr>
              <a:t>Advocate for the use of R as a means of improving reproducibility in clinical data analysis</a:t>
            </a:r>
          </a:p>
          <a:p>
            <a:pPr marL="288925" lvl="1" indent="-288925">
              <a:buFont typeface="Arial" panose="020B0604020202020204" pitchFamily="34" charset="0"/>
              <a:buChar char="•"/>
            </a:pPr>
            <a:r>
              <a:rPr lang="en-US" sz="3600">
                <a:latin typeface="Arial Narrow" panose="020B0606020202030204" pitchFamily="34" charset="0"/>
              </a:rPr>
              <a:t>Demonstrate how R is used to perform analyses of laboratory operational data</a:t>
            </a:r>
          </a:p>
          <a:p>
            <a:pPr marL="288925" lvl="1" indent="-288925">
              <a:buFont typeface="Arial" panose="020B0604020202020204" pitchFamily="34" charset="0"/>
              <a:buChar char="•"/>
            </a:pPr>
            <a:r>
              <a:rPr lang="en-US" sz="3600">
                <a:latin typeface="Arial Narrow" panose="020B0606020202030204" pitchFamily="34" charset="0"/>
              </a:rPr>
              <a:t>Establish a basis of understanding in the 'tidy' approach to data analysis within the framework of R</a:t>
            </a:r>
          </a:p>
        </p:txBody>
      </p:sp>
    </p:spTree>
    <p:extLst>
      <p:ext uri="{BB962C8B-B14F-4D97-AF65-F5344CB8AC3E}">
        <p14:creationId xmlns:p14="http://schemas.microsoft.com/office/powerpoint/2010/main" val="31836935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7CD191C-441D-AB4F-95DB-977B2015EEE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67160" y="307601"/>
            <a:ext cx="5528841" cy="843023"/>
          </a:xfrm>
          <a:prstGeom prst="rect">
            <a:avLst/>
          </a:prstGeom>
        </p:spPr>
      </p:pic>
      <p:grpSp>
        <p:nvGrpSpPr>
          <p:cNvPr id="22" name="Group 21">
            <a:extLst>
              <a:ext uri="{FF2B5EF4-FFF2-40B4-BE49-F238E27FC236}">
                <a16:creationId xmlns:a16="http://schemas.microsoft.com/office/drawing/2014/main" id="{23773AC8-DE47-FF46-B8BA-CDF4057F0315}"/>
              </a:ext>
            </a:extLst>
          </p:cNvPr>
          <p:cNvGrpSpPr/>
          <p:nvPr/>
        </p:nvGrpSpPr>
        <p:grpSpPr>
          <a:xfrm>
            <a:off x="6831495" y="307601"/>
            <a:ext cx="4573536" cy="6550399"/>
            <a:chOff x="6831495" y="307601"/>
            <a:chExt cx="4573536" cy="6550399"/>
          </a:xfrm>
        </p:grpSpPr>
        <p:pic>
          <p:nvPicPr>
            <p:cNvPr id="7" name="Picture 6">
              <a:extLst>
                <a:ext uri="{FF2B5EF4-FFF2-40B4-BE49-F238E27FC236}">
                  <a16:creationId xmlns:a16="http://schemas.microsoft.com/office/drawing/2014/main" id="{7EF264D6-C89E-F74A-B495-EDB89BB16973}"/>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831497" y="307601"/>
              <a:ext cx="4573534" cy="388138"/>
            </a:xfrm>
            <a:prstGeom prst="rect">
              <a:avLst/>
            </a:prstGeom>
          </p:spPr>
        </p:pic>
        <p:pic>
          <p:nvPicPr>
            <p:cNvPr id="15" name="Picture 14">
              <a:extLst>
                <a:ext uri="{FF2B5EF4-FFF2-40B4-BE49-F238E27FC236}">
                  <a16:creationId xmlns:a16="http://schemas.microsoft.com/office/drawing/2014/main" id="{90F08F0B-CE35-B043-ABD3-F0DE853AC67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831495" y="889808"/>
              <a:ext cx="4573534" cy="1232452"/>
            </a:xfrm>
            <a:prstGeom prst="rect">
              <a:avLst/>
            </a:prstGeom>
          </p:spPr>
        </p:pic>
        <p:pic>
          <p:nvPicPr>
            <p:cNvPr id="17" name="Picture 16">
              <a:extLst>
                <a:ext uri="{FF2B5EF4-FFF2-40B4-BE49-F238E27FC236}">
                  <a16:creationId xmlns:a16="http://schemas.microsoft.com/office/drawing/2014/main" id="{91FD016F-4725-1F47-AE5B-50632A5CF46E}"/>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6831495" y="2316329"/>
              <a:ext cx="4573534" cy="950976"/>
            </a:xfrm>
            <a:prstGeom prst="rect">
              <a:avLst/>
            </a:prstGeom>
          </p:spPr>
        </p:pic>
        <p:pic>
          <p:nvPicPr>
            <p:cNvPr id="18" name="Picture 17">
              <a:extLst>
                <a:ext uri="{FF2B5EF4-FFF2-40B4-BE49-F238E27FC236}">
                  <a16:creationId xmlns:a16="http://schemas.microsoft.com/office/drawing/2014/main" id="{173484A4-59DE-5044-B029-2A449BD861AE}"/>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6831495" y="3471016"/>
              <a:ext cx="4573534" cy="3386984"/>
            </a:xfrm>
            <a:prstGeom prst="rect">
              <a:avLst/>
            </a:prstGeom>
          </p:spPr>
        </p:pic>
      </p:grpSp>
      <p:pic>
        <p:nvPicPr>
          <p:cNvPr id="19" name="Picture 18">
            <a:extLst>
              <a:ext uri="{FF2B5EF4-FFF2-40B4-BE49-F238E27FC236}">
                <a16:creationId xmlns:a16="http://schemas.microsoft.com/office/drawing/2014/main" id="{12F0FFD1-7640-9446-9A39-8AA7CA9F1E51}"/>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567160" y="1288200"/>
            <a:ext cx="5528841" cy="2159669"/>
          </a:xfrm>
          <a:prstGeom prst="rect">
            <a:avLst/>
          </a:prstGeom>
        </p:spPr>
      </p:pic>
      <p:pic>
        <p:nvPicPr>
          <p:cNvPr id="20" name="Picture 19">
            <a:extLst>
              <a:ext uri="{FF2B5EF4-FFF2-40B4-BE49-F238E27FC236}">
                <a16:creationId xmlns:a16="http://schemas.microsoft.com/office/drawing/2014/main" id="{07323FFF-5666-1848-BD9C-32DCF15FC4EF}"/>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567160" y="3587890"/>
            <a:ext cx="5528841" cy="1091788"/>
          </a:xfrm>
          <a:prstGeom prst="rect">
            <a:avLst/>
          </a:prstGeom>
        </p:spPr>
      </p:pic>
      <p:pic>
        <p:nvPicPr>
          <p:cNvPr id="21" name="Picture 20">
            <a:extLst>
              <a:ext uri="{FF2B5EF4-FFF2-40B4-BE49-F238E27FC236}">
                <a16:creationId xmlns:a16="http://schemas.microsoft.com/office/drawing/2014/main" id="{D503B5C3-D85E-3243-AFA1-EEBD11F9FE39}"/>
              </a:ext>
            </a:extLst>
          </p:cNvPr>
          <p:cNvPicPr>
            <a:picLocks noChangeAspect="1"/>
          </p:cNvPicPr>
          <p:nvPr/>
        </p:nvPicPr>
        <p:blipFill rotWithShape="1">
          <a:blip r:embed="rId10">
            <a:extLst>
              <a:ext uri="{28A0092B-C50C-407E-A947-70E740481C1C}">
                <a14:useLocalDpi xmlns:a14="http://schemas.microsoft.com/office/drawing/2010/main"/>
              </a:ext>
            </a:extLst>
          </a:blip>
          <a:srcRect b="-475"/>
          <a:stretch/>
        </p:blipFill>
        <p:spPr>
          <a:xfrm>
            <a:off x="567159" y="4919794"/>
            <a:ext cx="5528841" cy="1371600"/>
          </a:xfrm>
          <a:prstGeom prst="rect">
            <a:avLst/>
          </a:prstGeom>
        </p:spPr>
      </p:pic>
      <p:pic>
        <p:nvPicPr>
          <p:cNvPr id="23" name="Picture 22">
            <a:extLst>
              <a:ext uri="{FF2B5EF4-FFF2-40B4-BE49-F238E27FC236}">
                <a16:creationId xmlns:a16="http://schemas.microsoft.com/office/drawing/2014/main" id="{8250C711-B5EA-0D47-BFAB-8E5622D18388}"/>
              </a:ext>
            </a:extLst>
          </p:cNvPr>
          <p:cNvPicPr>
            <a:picLocks noChangeAspect="1"/>
          </p:cNvPicPr>
          <p:nvPr/>
        </p:nvPicPr>
        <p:blipFill rotWithShape="1">
          <a:blip r:embed="rId11">
            <a:extLst>
              <a:ext uri="{28A0092B-C50C-407E-A947-70E740481C1C}">
                <a14:useLocalDpi xmlns:a14="http://schemas.microsoft.com/office/drawing/2010/main"/>
              </a:ext>
            </a:extLst>
          </a:blip>
          <a:srcRect/>
          <a:stretch/>
        </p:blipFill>
        <p:spPr>
          <a:xfrm>
            <a:off x="4949689" y="3587890"/>
            <a:ext cx="993911" cy="1091788"/>
          </a:xfrm>
          <a:prstGeom prst="rect">
            <a:avLst/>
          </a:prstGeom>
        </p:spPr>
      </p:pic>
      <p:pic>
        <p:nvPicPr>
          <p:cNvPr id="24" name="Picture 23">
            <a:extLst>
              <a:ext uri="{FF2B5EF4-FFF2-40B4-BE49-F238E27FC236}">
                <a16:creationId xmlns:a16="http://schemas.microsoft.com/office/drawing/2014/main" id="{366A58A7-A560-694D-8BBC-97F9E05B79C9}"/>
              </a:ext>
            </a:extLst>
          </p:cNvPr>
          <p:cNvPicPr>
            <a:picLocks noChangeAspect="1"/>
          </p:cNvPicPr>
          <p:nvPr/>
        </p:nvPicPr>
        <p:blipFill rotWithShape="1">
          <a:blip r:embed="rId12">
            <a:extLst>
              <a:ext uri="{28A0092B-C50C-407E-A947-70E740481C1C}">
                <a14:useLocalDpi xmlns:a14="http://schemas.microsoft.com/office/drawing/2010/main"/>
              </a:ext>
            </a:extLst>
          </a:blip>
          <a:srcRect b="-603"/>
          <a:stretch/>
        </p:blipFill>
        <p:spPr>
          <a:xfrm>
            <a:off x="4949689" y="5208104"/>
            <a:ext cx="993911" cy="1083290"/>
          </a:xfrm>
          <a:prstGeom prst="rect">
            <a:avLst/>
          </a:prstGeom>
        </p:spPr>
      </p:pic>
      <p:pic>
        <p:nvPicPr>
          <p:cNvPr id="25" name="Picture 24">
            <a:extLst>
              <a:ext uri="{FF2B5EF4-FFF2-40B4-BE49-F238E27FC236}">
                <a16:creationId xmlns:a16="http://schemas.microsoft.com/office/drawing/2014/main" id="{97EC1A56-36E5-DA43-AE2A-0D80C78580F7}"/>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4224269" y="390150"/>
            <a:ext cx="2444750" cy="2403849"/>
          </a:xfrm>
          <a:prstGeom prst="rect">
            <a:avLst/>
          </a:prstGeom>
          <a:ln w="63500">
            <a:solidFill>
              <a:schemeClr val="accent2"/>
            </a:solidFill>
          </a:ln>
        </p:spPr>
      </p:pic>
      <p:sp>
        <p:nvSpPr>
          <p:cNvPr id="26" name="Rectangle 25">
            <a:extLst>
              <a:ext uri="{FF2B5EF4-FFF2-40B4-BE49-F238E27FC236}">
                <a16:creationId xmlns:a16="http://schemas.microsoft.com/office/drawing/2014/main" id="{EABEB7E5-2A1D-F14F-85AF-4BE4D9C133A8}"/>
              </a:ext>
            </a:extLst>
          </p:cNvPr>
          <p:cNvSpPr/>
          <p:nvPr/>
        </p:nvSpPr>
        <p:spPr>
          <a:xfrm>
            <a:off x="5360506" y="3471016"/>
            <a:ext cx="914400" cy="914400"/>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095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3996EE7-C896-2746-BD29-58741696CCB2}"/>
              </a:ext>
            </a:extLst>
          </p:cNvPr>
          <p:cNvGrpSpPr/>
          <p:nvPr/>
        </p:nvGrpSpPr>
        <p:grpSpPr>
          <a:xfrm>
            <a:off x="567160" y="307601"/>
            <a:ext cx="10837868" cy="843023"/>
            <a:chOff x="567160" y="307601"/>
            <a:chExt cx="10837868" cy="843023"/>
          </a:xfrm>
        </p:grpSpPr>
        <p:pic>
          <p:nvPicPr>
            <p:cNvPr id="7" name="Picture 6">
              <a:extLst>
                <a:ext uri="{FF2B5EF4-FFF2-40B4-BE49-F238E27FC236}">
                  <a16:creationId xmlns:a16="http://schemas.microsoft.com/office/drawing/2014/main" id="{7EF264D6-C89E-F74A-B495-EDB89BB1697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831494" y="535043"/>
              <a:ext cx="4573534" cy="388138"/>
            </a:xfrm>
            <a:prstGeom prst="rect">
              <a:avLst/>
            </a:prstGeom>
          </p:spPr>
        </p:pic>
        <p:pic>
          <p:nvPicPr>
            <p:cNvPr id="9" name="Picture 8">
              <a:extLst>
                <a:ext uri="{FF2B5EF4-FFF2-40B4-BE49-F238E27FC236}">
                  <a16:creationId xmlns:a16="http://schemas.microsoft.com/office/drawing/2014/main" id="{57CD191C-441D-AB4F-95DB-977B2015EEE1}"/>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67160" y="307601"/>
              <a:ext cx="5528841" cy="843023"/>
            </a:xfrm>
            <a:prstGeom prst="rect">
              <a:avLst/>
            </a:prstGeom>
          </p:spPr>
        </p:pic>
      </p:grpSp>
      <p:grpSp>
        <p:nvGrpSpPr>
          <p:cNvPr id="3" name="Group 2">
            <a:extLst>
              <a:ext uri="{FF2B5EF4-FFF2-40B4-BE49-F238E27FC236}">
                <a16:creationId xmlns:a16="http://schemas.microsoft.com/office/drawing/2014/main" id="{55620B79-DC78-7045-B746-37E023413F25}"/>
              </a:ext>
            </a:extLst>
          </p:cNvPr>
          <p:cNvGrpSpPr/>
          <p:nvPr/>
        </p:nvGrpSpPr>
        <p:grpSpPr>
          <a:xfrm>
            <a:off x="567160" y="1288200"/>
            <a:ext cx="10837868" cy="2159669"/>
            <a:chOff x="567160" y="1288200"/>
            <a:chExt cx="10837868" cy="2159669"/>
          </a:xfrm>
        </p:grpSpPr>
        <p:pic>
          <p:nvPicPr>
            <p:cNvPr id="15" name="Picture 14">
              <a:extLst>
                <a:ext uri="{FF2B5EF4-FFF2-40B4-BE49-F238E27FC236}">
                  <a16:creationId xmlns:a16="http://schemas.microsoft.com/office/drawing/2014/main" id="{90F08F0B-CE35-B043-ABD3-F0DE853AC67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831494" y="1751808"/>
              <a:ext cx="4573534" cy="1232452"/>
            </a:xfrm>
            <a:prstGeom prst="rect">
              <a:avLst/>
            </a:prstGeom>
          </p:spPr>
        </p:pic>
        <p:pic>
          <p:nvPicPr>
            <p:cNvPr id="19" name="Picture 18">
              <a:extLst>
                <a:ext uri="{FF2B5EF4-FFF2-40B4-BE49-F238E27FC236}">
                  <a16:creationId xmlns:a16="http://schemas.microsoft.com/office/drawing/2014/main" id="{12F0FFD1-7640-9446-9A39-8AA7CA9F1E51}"/>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67160" y="1288200"/>
              <a:ext cx="5528841" cy="2159669"/>
            </a:xfrm>
            <a:prstGeom prst="rect">
              <a:avLst/>
            </a:prstGeom>
          </p:spPr>
        </p:pic>
      </p:grpSp>
      <p:grpSp>
        <p:nvGrpSpPr>
          <p:cNvPr id="6" name="Group 5">
            <a:extLst>
              <a:ext uri="{FF2B5EF4-FFF2-40B4-BE49-F238E27FC236}">
                <a16:creationId xmlns:a16="http://schemas.microsoft.com/office/drawing/2014/main" id="{98F998D9-F940-8E49-8345-C16383505B47}"/>
              </a:ext>
            </a:extLst>
          </p:cNvPr>
          <p:cNvGrpSpPr/>
          <p:nvPr/>
        </p:nvGrpSpPr>
        <p:grpSpPr>
          <a:xfrm>
            <a:off x="567160" y="3587890"/>
            <a:ext cx="10837868" cy="1091788"/>
            <a:chOff x="567160" y="3587890"/>
            <a:chExt cx="10837868" cy="1091788"/>
          </a:xfrm>
        </p:grpSpPr>
        <p:grpSp>
          <p:nvGrpSpPr>
            <p:cNvPr id="4" name="Group 3">
              <a:extLst>
                <a:ext uri="{FF2B5EF4-FFF2-40B4-BE49-F238E27FC236}">
                  <a16:creationId xmlns:a16="http://schemas.microsoft.com/office/drawing/2014/main" id="{C586A464-69C6-6F47-BF48-BE19BD18A705}"/>
                </a:ext>
              </a:extLst>
            </p:cNvPr>
            <p:cNvGrpSpPr/>
            <p:nvPr/>
          </p:nvGrpSpPr>
          <p:grpSpPr>
            <a:xfrm>
              <a:off x="567160" y="3587890"/>
              <a:ext cx="10837868" cy="1091788"/>
              <a:chOff x="567160" y="3587890"/>
              <a:chExt cx="10837868" cy="1091788"/>
            </a:xfrm>
          </p:grpSpPr>
          <p:pic>
            <p:nvPicPr>
              <p:cNvPr id="17" name="Picture 16">
                <a:extLst>
                  <a:ext uri="{FF2B5EF4-FFF2-40B4-BE49-F238E27FC236}">
                    <a16:creationId xmlns:a16="http://schemas.microsoft.com/office/drawing/2014/main" id="{91FD016F-4725-1F47-AE5B-50632A5CF46E}"/>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6831494" y="3808139"/>
                <a:ext cx="4573534" cy="451627"/>
              </a:xfrm>
              <a:prstGeom prst="rect">
                <a:avLst/>
              </a:prstGeom>
            </p:spPr>
          </p:pic>
          <p:pic>
            <p:nvPicPr>
              <p:cNvPr id="20" name="Picture 19">
                <a:extLst>
                  <a:ext uri="{FF2B5EF4-FFF2-40B4-BE49-F238E27FC236}">
                    <a16:creationId xmlns:a16="http://schemas.microsoft.com/office/drawing/2014/main" id="{07323FFF-5666-1848-BD9C-32DCF15FC4EF}"/>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567160" y="3587890"/>
                <a:ext cx="5528841" cy="1091788"/>
              </a:xfrm>
              <a:prstGeom prst="rect">
                <a:avLst/>
              </a:prstGeom>
            </p:spPr>
          </p:pic>
        </p:grpSp>
        <p:pic>
          <p:nvPicPr>
            <p:cNvPr id="22" name="Picture 21">
              <a:extLst>
                <a:ext uri="{FF2B5EF4-FFF2-40B4-BE49-F238E27FC236}">
                  <a16:creationId xmlns:a16="http://schemas.microsoft.com/office/drawing/2014/main" id="{8CA75C40-9C20-584A-B0A4-5A93A3777D32}"/>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4949689" y="3587890"/>
              <a:ext cx="993911" cy="1091788"/>
            </a:xfrm>
            <a:prstGeom prst="rect">
              <a:avLst/>
            </a:prstGeom>
          </p:spPr>
        </p:pic>
      </p:grpSp>
      <p:grpSp>
        <p:nvGrpSpPr>
          <p:cNvPr id="8" name="Group 7">
            <a:extLst>
              <a:ext uri="{FF2B5EF4-FFF2-40B4-BE49-F238E27FC236}">
                <a16:creationId xmlns:a16="http://schemas.microsoft.com/office/drawing/2014/main" id="{7D06A5BC-4BB0-444B-8AF2-5E8C87DC8AEC}"/>
              </a:ext>
            </a:extLst>
          </p:cNvPr>
          <p:cNvGrpSpPr/>
          <p:nvPr/>
        </p:nvGrpSpPr>
        <p:grpSpPr>
          <a:xfrm>
            <a:off x="567159" y="4759115"/>
            <a:ext cx="9859708" cy="1938206"/>
            <a:chOff x="567159" y="4759115"/>
            <a:chExt cx="9859708" cy="1938206"/>
          </a:xfrm>
        </p:grpSpPr>
        <p:grpSp>
          <p:nvGrpSpPr>
            <p:cNvPr id="5" name="Group 4">
              <a:extLst>
                <a:ext uri="{FF2B5EF4-FFF2-40B4-BE49-F238E27FC236}">
                  <a16:creationId xmlns:a16="http://schemas.microsoft.com/office/drawing/2014/main" id="{BCDC184D-BEA9-914E-B1B0-4128DD5015CD}"/>
                </a:ext>
              </a:extLst>
            </p:cNvPr>
            <p:cNvGrpSpPr/>
            <p:nvPr/>
          </p:nvGrpSpPr>
          <p:grpSpPr>
            <a:xfrm>
              <a:off x="567159" y="4759115"/>
              <a:ext cx="9859708" cy="1938206"/>
              <a:chOff x="567159" y="4759115"/>
              <a:chExt cx="9859708" cy="1938206"/>
            </a:xfrm>
          </p:grpSpPr>
          <p:pic>
            <p:nvPicPr>
              <p:cNvPr id="18" name="Picture 17">
                <a:extLst>
                  <a:ext uri="{FF2B5EF4-FFF2-40B4-BE49-F238E27FC236}">
                    <a16:creationId xmlns:a16="http://schemas.microsoft.com/office/drawing/2014/main" id="{173484A4-59DE-5044-B029-2A449BD861AE}"/>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7809656" y="4759115"/>
                <a:ext cx="2617211" cy="1938206"/>
              </a:xfrm>
              <a:prstGeom prst="rect">
                <a:avLst/>
              </a:prstGeom>
            </p:spPr>
          </p:pic>
          <p:pic>
            <p:nvPicPr>
              <p:cNvPr id="21" name="Picture 20">
                <a:extLst>
                  <a:ext uri="{FF2B5EF4-FFF2-40B4-BE49-F238E27FC236}">
                    <a16:creationId xmlns:a16="http://schemas.microsoft.com/office/drawing/2014/main" id="{D503B5C3-D85E-3243-AFA1-EEBD11F9FE39}"/>
                  </a:ext>
                </a:extLst>
              </p:cNvPr>
              <p:cNvPicPr>
                <a:picLocks noChangeAspect="1"/>
              </p:cNvPicPr>
              <p:nvPr/>
            </p:nvPicPr>
            <p:blipFill rotWithShape="1">
              <a:blip r:embed="rId11">
                <a:extLst>
                  <a:ext uri="{28A0092B-C50C-407E-A947-70E740481C1C}">
                    <a14:useLocalDpi xmlns:a14="http://schemas.microsoft.com/office/drawing/2010/main"/>
                  </a:ext>
                </a:extLst>
              </a:blip>
              <a:srcRect b="-475"/>
              <a:stretch/>
            </p:blipFill>
            <p:spPr>
              <a:xfrm>
                <a:off x="567159" y="4919794"/>
                <a:ext cx="5528841" cy="1371600"/>
              </a:xfrm>
              <a:prstGeom prst="rect">
                <a:avLst/>
              </a:prstGeom>
            </p:spPr>
          </p:pic>
        </p:grpSp>
        <p:pic>
          <p:nvPicPr>
            <p:cNvPr id="23" name="Picture 22">
              <a:extLst>
                <a:ext uri="{FF2B5EF4-FFF2-40B4-BE49-F238E27FC236}">
                  <a16:creationId xmlns:a16="http://schemas.microsoft.com/office/drawing/2014/main" id="{98E1E14B-7283-264C-A2FA-1F5393F1C2AE}"/>
                </a:ext>
              </a:extLst>
            </p:cNvPr>
            <p:cNvPicPr>
              <a:picLocks noChangeAspect="1"/>
            </p:cNvPicPr>
            <p:nvPr/>
          </p:nvPicPr>
          <p:blipFill rotWithShape="1">
            <a:blip r:embed="rId12">
              <a:extLst>
                <a:ext uri="{28A0092B-C50C-407E-A947-70E740481C1C}">
                  <a14:useLocalDpi xmlns:a14="http://schemas.microsoft.com/office/drawing/2010/main"/>
                </a:ext>
              </a:extLst>
            </a:blip>
            <a:srcRect b="-603"/>
            <a:stretch/>
          </p:blipFill>
          <p:spPr>
            <a:xfrm>
              <a:off x="4949689" y="5208104"/>
              <a:ext cx="993911" cy="1083290"/>
            </a:xfrm>
            <a:prstGeom prst="rect">
              <a:avLst/>
            </a:prstGeom>
          </p:spPr>
        </p:pic>
      </p:grpSp>
      <p:pic>
        <p:nvPicPr>
          <p:cNvPr id="24" name="Picture 23">
            <a:extLst>
              <a:ext uri="{FF2B5EF4-FFF2-40B4-BE49-F238E27FC236}">
                <a16:creationId xmlns:a16="http://schemas.microsoft.com/office/drawing/2014/main" id="{31BA1F57-7075-0141-B92A-9189E4E3FD87}"/>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6831494" y="4259766"/>
            <a:ext cx="4573534" cy="475488"/>
          </a:xfrm>
          <a:prstGeom prst="rect">
            <a:avLst/>
          </a:prstGeom>
        </p:spPr>
      </p:pic>
    </p:spTree>
    <p:extLst>
      <p:ext uri="{BB962C8B-B14F-4D97-AF65-F5344CB8AC3E}">
        <p14:creationId xmlns:p14="http://schemas.microsoft.com/office/powerpoint/2010/main" val="27254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38739"/>
            <a:ext cx="9720072" cy="1499616"/>
          </a:xfrm>
        </p:spPr>
        <p:txBody>
          <a:bodyPr/>
          <a:lstStyle/>
          <a:p>
            <a:r>
              <a:rPr lang="en-US" dirty="0"/>
              <a:t>Your Turn #2</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198783" y="1391478"/>
            <a:ext cx="11628781" cy="5049079"/>
          </a:xfrm>
        </p:spPr>
        <p:txBody>
          <a:bodyPr>
            <a:noAutofit/>
          </a:bodyPr>
          <a:lstStyle/>
          <a:p>
            <a:pPr marL="0" indent="0">
              <a:buNone/>
            </a:pPr>
            <a:r>
              <a:rPr lang="en-US" sz="2800" dirty="0"/>
              <a:t>Open a sample R Markdown document (File -&gt; New File -&gt; R Markdown).</a:t>
            </a:r>
          </a:p>
          <a:p>
            <a:pPr marL="0" indent="0">
              <a:buNone/>
            </a:pPr>
            <a:r>
              <a:rPr lang="en-US" sz="2800" dirty="0"/>
              <a:t>Enter a title for the document, e.g. My First Markdown.</a:t>
            </a:r>
          </a:p>
          <a:p>
            <a:pPr marL="0" indent="0">
              <a:buNone/>
            </a:pPr>
            <a:r>
              <a:rPr lang="en-US" sz="2800" dirty="0"/>
              <a:t>Review the format of the document:  header, text, code chunks </a:t>
            </a:r>
          </a:p>
          <a:p>
            <a:pPr marL="0" indent="0">
              <a:buNone/>
            </a:pPr>
            <a:endParaRPr lang="en-US" sz="2800" dirty="0"/>
          </a:p>
          <a:p>
            <a:pPr marL="0" indent="0">
              <a:buNone/>
            </a:pPr>
            <a:r>
              <a:rPr lang="en-US" sz="2800" dirty="0"/>
              <a:t>Execute the individual code chunks by selecting the Run Current Chunk arrow.  </a:t>
            </a:r>
          </a:p>
          <a:p>
            <a:pPr marL="0" indent="0">
              <a:buNone/>
            </a:pPr>
            <a:endParaRPr lang="en-US" sz="2800" dirty="0"/>
          </a:p>
          <a:p>
            <a:pPr marL="0" indent="0">
              <a:buNone/>
            </a:pPr>
            <a:r>
              <a:rPr lang="en-US" sz="2800" dirty="0"/>
              <a:t>Knit the document to HTML (Preview or Knit Button -&gt; Knit to HTML).  You may be prompted to save your R Markdown first.  In this case select a name for your document and click save.  Review the knitted document.</a:t>
            </a:r>
          </a:p>
        </p:txBody>
      </p:sp>
    </p:spTree>
    <p:extLst>
      <p:ext uri="{BB962C8B-B14F-4D97-AF65-F5344CB8AC3E}">
        <p14:creationId xmlns:p14="http://schemas.microsoft.com/office/powerpoint/2010/main" val="8157372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F3DCE7-4C37-C44B-A9DE-F186078AEB46}"/>
              </a:ext>
            </a:extLst>
          </p:cNvPr>
          <p:cNvPicPr>
            <a:picLocks noChangeAspect="1"/>
          </p:cNvPicPr>
          <p:nvPr/>
        </p:nvPicPr>
        <p:blipFill>
          <a:blip r:embed="rId2"/>
          <a:stretch>
            <a:fillRect/>
          </a:stretch>
        </p:blipFill>
        <p:spPr>
          <a:xfrm>
            <a:off x="0" y="84714"/>
            <a:ext cx="12192000" cy="6688572"/>
          </a:xfrm>
          <a:prstGeom prst="rect">
            <a:avLst/>
          </a:prstGeom>
        </p:spPr>
      </p:pic>
      <p:cxnSp>
        <p:nvCxnSpPr>
          <p:cNvPr id="4" name="Straight Arrow Connector 3">
            <a:extLst>
              <a:ext uri="{FF2B5EF4-FFF2-40B4-BE49-F238E27FC236}">
                <a16:creationId xmlns:a16="http://schemas.microsoft.com/office/drawing/2014/main" id="{CA6E7317-D57F-2840-86C4-D950E478BF82}"/>
              </a:ext>
            </a:extLst>
          </p:cNvPr>
          <p:cNvCxnSpPr>
            <a:cxnSpLocks/>
          </p:cNvCxnSpPr>
          <p:nvPr/>
        </p:nvCxnSpPr>
        <p:spPr>
          <a:xfrm rot="5400000" flipH="1">
            <a:off x="3061872" y="1497821"/>
            <a:ext cx="593835" cy="6045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93253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C99E9F-74C6-BA44-A473-E4EF21ACB15F}"/>
              </a:ext>
            </a:extLst>
          </p:cNvPr>
          <p:cNvPicPr>
            <a:picLocks noChangeAspect="1"/>
          </p:cNvPicPr>
          <p:nvPr/>
        </p:nvPicPr>
        <p:blipFill>
          <a:blip r:embed="rId2"/>
          <a:stretch>
            <a:fillRect/>
          </a:stretch>
        </p:blipFill>
        <p:spPr>
          <a:xfrm>
            <a:off x="0" y="84382"/>
            <a:ext cx="12192000" cy="6689235"/>
          </a:xfrm>
          <a:prstGeom prst="rect">
            <a:avLst/>
          </a:prstGeom>
        </p:spPr>
      </p:pic>
      <p:cxnSp>
        <p:nvCxnSpPr>
          <p:cNvPr id="4" name="Straight Arrow Connector 3">
            <a:extLst>
              <a:ext uri="{FF2B5EF4-FFF2-40B4-BE49-F238E27FC236}">
                <a16:creationId xmlns:a16="http://schemas.microsoft.com/office/drawing/2014/main" id="{9538CBBB-A4D8-894F-82A7-B910151339E8}"/>
              </a:ext>
            </a:extLst>
          </p:cNvPr>
          <p:cNvCxnSpPr>
            <a:cxnSpLocks/>
          </p:cNvCxnSpPr>
          <p:nvPr/>
        </p:nvCxnSpPr>
        <p:spPr>
          <a:xfrm rot="5400000" flipH="1">
            <a:off x="5964561" y="4209124"/>
            <a:ext cx="593835" cy="6045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92369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585F14-9F94-7A45-84C8-09CAE1445557}"/>
              </a:ext>
            </a:extLst>
          </p:cNvPr>
          <p:cNvPicPr>
            <a:picLocks noChangeAspect="1"/>
          </p:cNvPicPr>
          <p:nvPr/>
        </p:nvPicPr>
        <p:blipFill>
          <a:blip r:embed="rId2"/>
          <a:stretch>
            <a:fillRect/>
          </a:stretch>
        </p:blipFill>
        <p:spPr>
          <a:xfrm>
            <a:off x="0" y="86252"/>
            <a:ext cx="12192000" cy="6685496"/>
          </a:xfrm>
          <a:prstGeom prst="rect">
            <a:avLst/>
          </a:prstGeom>
        </p:spPr>
      </p:pic>
    </p:spTree>
    <p:extLst>
      <p:ext uri="{BB962C8B-B14F-4D97-AF65-F5344CB8AC3E}">
        <p14:creationId xmlns:p14="http://schemas.microsoft.com/office/powerpoint/2010/main" val="12536867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2887B-2470-DD42-B2DC-386761A55594}"/>
              </a:ext>
            </a:extLst>
          </p:cNvPr>
          <p:cNvPicPr>
            <a:picLocks noChangeAspect="1"/>
          </p:cNvPicPr>
          <p:nvPr/>
        </p:nvPicPr>
        <p:blipFill>
          <a:blip r:embed="rId2"/>
          <a:stretch>
            <a:fillRect/>
          </a:stretch>
        </p:blipFill>
        <p:spPr>
          <a:xfrm>
            <a:off x="0" y="105455"/>
            <a:ext cx="12192000" cy="6647089"/>
          </a:xfrm>
          <a:prstGeom prst="rect">
            <a:avLst/>
          </a:prstGeom>
        </p:spPr>
      </p:pic>
      <p:cxnSp>
        <p:nvCxnSpPr>
          <p:cNvPr id="4" name="Straight Arrow Connector 3">
            <a:extLst>
              <a:ext uri="{FF2B5EF4-FFF2-40B4-BE49-F238E27FC236}">
                <a16:creationId xmlns:a16="http://schemas.microsoft.com/office/drawing/2014/main" id="{3C5E08BA-D606-E249-859D-7B48713BAE6F}"/>
              </a:ext>
            </a:extLst>
          </p:cNvPr>
          <p:cNvCxnSpPr>
            <a:cxnSpLocks/>
            <a:stCxn id="8" idx="1"/>
          </p:cNvCxnSpPr>
          <p:nvPr/>
        </p:nvCxnSpPr>
        <p:spPr>
          <a:xfrm flipH="1" flipV="1">
            <a:off x="6427027" y="2300635"/>
            <a:ext cx="930704" cy="11938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CB9816CC-82E3-7445-A3D4-93C4F73D1C96}"/>
              </a:ext>
            </a:extLst>
          </p:cNvPr>
          <p:cNvCxnSpPr>
            <a:cxnSpLocks/>
          </p:cNvCxnSpPr>
          <p:nvPr/>
        </p:nvCxnSpPr>
        <p:spPr>
          <a:xfrm>
            <a:off x="3155775" y="3078578"/>
            <a:ext cx="0" cy="76958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7C6E408-6BA3-384A-939F-898A7CE85CD2}"/>
              </a:ext>
            </a:extLst>
          </p:cNvPr>
          <p:cNvSpPr txBox="1"/>
          <p:nvPr/>
        </p:nvSpPr>
        <p:spPr>
          <a:xfrm>
            <a:off x="7357731" y="2158409"/>
            <a:ext cx="3880883" cy="523220"/>
          </a:xfrm>
          <a:prstGeom prst="rect">
            <a:avLst/>
          </a:prstGeom>
          <a:noFill/>
        </p:spPr>
        <p:txBody>
          <a:bodyPr wrap="square" rtlCol="0">
            <a:spAutoFit/>
          </a:bodyPr>
          <a:lstStyle/>
          <a:p>
            <a:r>
              <a:rPr lang="en-US" sz="2800" dirty="0"/>
              <a:t>Execute code chunk</a:t>
            </a:r>
          </a:p>
        </p:txBody>
      </p:sp>
      <p:sp>
        <p:nvSpPr>
          <p:cNvPr id="10" name="TextBox 9">
            <a:extLst>
              <a:ext uri="{FF2B5EF4-FFF2-40B4-BE49-F238E27FC236}">
                <a16:creationId xmlns:a16="http://schemas.microsoft.com/office/drawing/2014/main" id="{6DAF5464-5680-034A-BD84-C07D1EF9128A}"/>
              </a:ext>
            </a:extLst>
          </p:cNvPr>
          <p:cNvSpPr txBox="1"/>
          <p:nvPr/>
        </p:nvSpPr>
        <p:spPr>
          <a:xfrm>
            <a:off x="1215333" y="2555358"/>
            <a:ext cx="3880883" cy="523220"/>
          </a:xfrm>
          <a:prstGeom prst="rect">
            <a:avLst/>
          </a:prstGeom>
          <a:noFill/>
        </p:spPr>
        <p:txBody>
          <a:bodyPr wrap="square" rtlCol="0">
            <a:spAutoFit/>
          </a:bodyPr>
          <a:lstStyle/>
          <a:p>
            <a:pPr algn="ctr"/>
            <a:r>
              <a:rPr lang="en-US" sz="2800" dirty="0"/>
              <a:t>Scroll down</a:t>
            </a:r>
          </a:p>
        </p:txBody>
      </p:sp>
      <p:cxnSp>
        <p:nvCxnSpPr>
          <p:cNvPr id="12" name="Straight Arrow Connector 11">
            <a:extLst>
              <a:ext uri="{FF2B5EF4-FFF2-40B4-BE49-F238E27FC236}">
                <a16:creationId xmlns:a16="http://schemas.microsoft.com/office/drawing/2014/main" id="{BE18DB4B-D3B8-0D49-A63A-52E67F4D06CD}"/>
              </a:ext>
            </a:extLst>
          </p:cNvPr>
          <p:cNvCxnSpPr>
            <a:cxnSpLocks/>
          </p:cNvCxnSpPr>
          <p:nvPr/>
        </p:nvCxnSpPr>
        <p:spPr>
          <a:xfrm flipH="1" flipV="1">
            <a:off x="2028692" y="1432310"/>
            <a:ext cx="629447" cy="52408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F4310A3-3124-EF44-83C2-11B6782A25CA}"/>
              </a:ext>
            </a:extLst>
          </p:cNvPr>
          <p:cNvSpPr txBox="1"/>
          <p:nvPr/>
        </p:nvSpPr>
        <p:spPr>
          <a:xfrm>
            <a:off x="2746389" y="1739542"/>
            <a:ext cx="1751183" cy="523220"/>
          </a:xfrm>
          <a:prstGeom prst="rect">
            <a:avLst/>
          </a:prstGeom>
          <a:noFill/>
        </p:spPr>
        <p:txBody>
          <a:bodyPr wrap="square" rtlCol="0">
            <a:spAutoFit/>
          </a:bodyPr>
          <a:lstStyle/>
          <a:p>
            <a:r>
              <a:rPr lang="en-US" sz="2800" dirty="0"/>
              <a:t>Knit button</a:t>
            </a:r>
          </a:p>
        </p:txBody>
      </p:sp>
    </p:spTree>
    <p:extLst>
      <p:ext uri="{BB962C8B-B14F-4D97-AF65-F5344CB8AC3E}">
        <p14:creationId xmlns:p14="http://schemas.microsoft.com/office/powerpoint/2010/main" val="29554462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38739"/>
            <a:ext cx="9720072" cy="1499616"/>
          </a:xfrm>
        </p:spPr>
        <p:txBody>
          <a:bodyPr/>
          <a:lstStyle/>
          <a:p>
            <a:r>
              <a:rPr lang="en-US" dirty="0"/>
              <a:t>Your Turn #2</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198783" y="1391478"/>
            <a:ext cx="11628781" cy="5049079"/>
          </a:xfrm>
        </p:spPr>
        <p:txBody>
          <a:bodyPr>
            <a:noAutofit/>
          </a:bodyPr>
          <a:lstStyle/>
          <a:p>
            <a:pPr marL="0" indent="0">
              <a:buNone/>
            </a:pPr>
            <a:r>
              <a:rPr lang="en-US" sz="2800" dirty="0"/>
              <a:t>Open a sample R Markdown document (File -&gt; New File -&gt; R Markdown).</a:t>
            </a:r>
          </a:p>
          <a:p>
            <a:pPr marL="0" indent="0">
              <a:buNone/>
            </a:pPr>
            <a:r>
              <a:rPr lang="en-US" sz="2800" dirty="0"/>
              <a:t>Enter a title for the document, e.g. My First Markdown.</a:t>
            </a:r>
          </a:p>
          <a:p>
            <a:pPr marL="0" indent="0">
              <a:buNone/>
            </a:pPr>
            <a:r>
              <a:rPr lang="en-US" sz="2800" dirty="0"/>
              <a:t>Review the format of the document:  header, text, code chunks </a:t>
            </a:r>
          </a:p>
          <a:p>
            <a:pPr marL="0" indent="0">
              <a:buNone/>
            </a:pPr>
            <a:endParaRPr lang="en-US" sz="2800" dirty="0"/>
          </a:p>
          <a:p>
            <a:pPr marL="0" indent="0">
              <a:buNone/>
            </a:pPr>
            <a:r>
              <a:rPr lang="en-US" sz="2800" dirty="0"/>
              <a:t>Execute the individual code chunks by selecting the Run Current Chunk arrow.  </a:t>
            </a:r>
          </a:p>
          <a:p>
            <a:pPr marL="0" indent="0">
              <a:buNone/>
            </a:pPr>
            <a:endParaRPr lang="en-US" sz="2800" dirty="0"/>
          </a:p>
          <a:p>
            <a:pPr marL="0" indent="0">
              <a:buNone/>
            </a:pPr>
            <a:r>
              <a:rPr lang="en-US" sz="2800" dirty="0"/>
              <a:t>Knit the document to HTML (Preview or Knit Button -&gt; Knit to HTML).  You may be prompted to save your R Markdown first.  In this case select a name for your document and click save.  Review the knitted document.</a:t>
            </a:r>
          </a:p>
        </p:txBody>
      </p:sp>
    </p:spTree>
    <p:extLst>
      <p:ext uri="{BB962C8B-B14F-4D97-AF65-F5344CB8AC3E}">
        <p14:creationId xmlns:p14="http://schemas.microsoft.com/office/powerpoint/2010/main" val="20002022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85D2-8B1F-1B42-84C5-2371EC064410}"/>
              </a:ext>
            </a:extLst>
          </p:cNvPr>
          <p:cNvSpPr>
            <a:spLocks noGrp="1"/>
          </p:cNvSpPr>
          <p:nvPr>
            <p:ph type="title"/>
          </p:nvPr>
        </p:nvSpPr>
        <p:spPr/>
        <p:txBody>
          <a:bodyPr/>
          <a:lstStyle/>
          <a:p>
            <a:r>
              <a:rPr lang="en-US" dirty="0"/>
              <a:t>Code chunks</a:t>
            </a:r>
          </a:p>
        </p:txBody>
      </p:sp>
      <p:pic>
        <p:nvPicPr>
          <p:cNvPr id="4" name="Picture 3">
            <a:extLst>
              <a:ext uri="{FF2B5EF4-FFF2-40B4-BE49-F238E27FC236}">
                <a16:creationId xmlns:a16="http://schemas.microsoft.com/office/drawing/2014/main" id="{F3148C46-DB14-2B4B-9FAB-9DA681211D1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75500" y="3357636"/>
            <a:ext cx="10182420" cy="1506409"/>
          </a:xfrm>
          <a:prstGeom prst="rect">
            <a:avLst/>
          </a:prstGeom>
        </p:spPr>
      </p:pic>
      <p:sp>
        <p:nvSpPr>
          <p:cNvPr id="19" name="Right Triangle 18">
            <a:extLst>
              <a:ext uri="{FF2B5EF4-FFF2-40B4-BE49-F238E27FC236}">
                <a16:creationId xmlns:a16="http://schemas.microsoft.com/office/drawing/2014/main" id="{6A00FE6B-EEA3-6C4E-8DA3-769C5D43637A}"/>
              </a:ext>
            </a:extLst>
          </p:cNvPr>
          <p:cNvSpPr/>
          <p:nvPr/>
        </p:nvSpPr>
        <p:spPr>
          <a:xfrm rot="1900612">
            <a:off x="2328700" y="3325551"/>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11809E0D-2F9B-0746-A665-84066D8969A6}"/>
              </a:ext>
            </a:extLst>
          </p:cNvPr>
          <p:cNvSpPr/>
          <p:nvPr/>
        </p:nvSpPr>
        <p:spPr>
          <a:xfrm>
            <a:off x="155704" y="230430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Open/close with 3 backticks</a:t>
            </a:r>
          </a:p>
        </p:txBody>
      </p:sp>
      <p:sp>
        <p:nvSpPr>
          <p:cNvPr id="21" name="Rounded Rectangle 20">
            <a:extLst>
              <a:ext uri="{FF2B5EF4-FFF2-40B4-BE49-F238E27FC236}">
                <a16:creationId xmlns:a16="http://schemas.microsoft.com/office/drawing/2014/main" id="{C39948F5-1A6B-CA4F-9939-607AA5EB105F}"/>
              </a:ext>
            </a:extLst>
          </p:cNvPr>
          <p:cNvSpPr/>
          <p:nvPr/>
        </p:nvSpPr>
        <p:spPr>
          <a:xfrm>
            <a:off x="2763412" y="2056142"/>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Language</a:t>
            </a:r>
          </a:p>
        </p:txBody>
      </p:sp>
      <p:sp>
        <p:nvSpPr>
          <p:cNvPr id="22" name="Right Triangle 21">
            <a:extLst>
              <a:ext uri="{FF2B5EF4-FFF2-40B4-BE49-F238E27FC236}">
                <a16:creationId xmlns:a16="http://schemas.microsoft.com/office/drawing/2014/main" id="{26260B7F-4EE0-3A40-8DC4-CF68798BEBEF}"/>
              </a:ext>
            </a:extLst>
          </p:cNvPr>
          <p:cNvSpPr/>
          <p:nvPr/>
        </p:nvSpPr>
        <p:spPr>
          <a:xfrm rot="11899486">
            <a:off x="3057727" y="2795769"/>
            <a:ext cx="196553" cy="103525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61DB850C-DCAC-AE48-B9A3-B6CFC781DFBF}"/>
              </a:ext>
            </a:extLst>
          </p:cNvPr>
          <p:cNvSpPr/>
          <p:nvPr/>
        </p:nvSpPr>
        <p:spPr>
          <a:xfrm>
            <a:off x="4623976" y="2122450"/>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Chunk name</a:t>
            </a:r>
          </a:p>
        </p:txBody>
      </p:sp>
      <p:sp>
        <p:nvSpPr>
          <p:cNvPr id="24" name="Right Triangle 23">
            <a:extLst>
              <a:ext uri="{FF2B5EF4-FFF2-40B4-BE49-F238E27FC236}">
                <a16:creationId xmlns:a16="http://schemas.microsoft.com/office/drawing/2014/main" id="{F1AF24E4-3738-2E48-847E-3AD15393267B}"/>
              </a:ext>
            </a:extLst>
          </p:cNvPr>
          <p:cNvSpPr/>
          <p:nvPr/>
        </p:nvSpPr>
        <p:spPr>
          <a:xfrm rot="13714746">
            <a:off x="4067547" y="2654937"/>
            <a:ext cx="209209" cy="140446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Triangle 24">
            <a:extLst>
              <a:ext uri="{FF2B5EF4-FFF2-40B4-BE49-F238E27FC236}">
                <a16:creationId xmlns:a16="http://schemas.microsoft.com/office/drawing/2014/main" id="{D07C62FC-1593-EA47-81E9-E68F33E57656}"/>
              </a:ext>
            </a:extLst>
          </p:cNvPr>
          <p:cNvSpPr/>
          <p:nvPr/>
        </p:nvSpPr>
        <p:spPr>
          <a:xfrm rot="1900612">
            <a:off x="11137757" y="3291872"/>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6E926126-3065-874E-B699-E3648F1C2EC5}"/>
              </a:ext>
            </a:extLst>
          </p:cNvPr>
          <p:cNvSpPr/>
          <p:nvPr/>
        </p:nvSpPr>
        <p:spPr>
          <a:xfrm>
            <a:off x="9292033" y="2628325"/>
            <a:ext cx="2050399" cy="96786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Run chunk</a:t>
            </a:r>
          </a:p>
        </p:txBody>
      </p:sp>
      <p:sp>
        <p:nvSpPr>
          <p:cNvPr id="27" name="Right Triangle 26">
            <a:extLst>
              <a:ext uri="{FF2B5EF4-FFF2-40B4-BE49-F238E27FC236}">
                <a16:creationId xmlns:a16="http://schemas.microsoft.com/office/drawing/2014/main" id="{8467606F-09E4-6B47-906F-FFF2E38A5C34}"/>
              </a:ext>
            </a:extLst>
          </p:cNvPr>
          <p:cNvSpPr/>
          <p:nvPr/>
        </p:nvSpPr>
        <p:spPr>
          <a:xfrm rot="12934440">
            <a:off x="3758209" y="4434208"/>
            <a:ext cx="493369" cy="20730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622B9323-6F75-B640-809D-4F8EBC9593DA}"/>
              </a:ext>
            </a:extLst>
          </p:cNvPr>
          <p:cNvSpPr/>
          <p:nvPr/>
        </p:nvSpPr>
        <p:spPr>
          <a:xfrm>
            <a:off x="4004893" y="4559185"/>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Code in body of chunk</a:t>
            </a:r>
          </a:p>
        </p:txBody>
      </p:sp>
      <p:pic>
        <p:nvPicPr>
          <p:cNvPr id="29" name="Picture 28">
            <a:extLst>
              <a:ext uri="{FF2B5EF4-FFF2-40B4-BE49-F238E27FC236}">
                <a16:creationId xmlns:a16="http://schemas.microsoft.com/office/drawing/2014/main" id="{850BD1BB-55D0-E14A-B6BA-3C437A0422B2}"/>
              </a:ext>
            </a:extLst>
          </p:cNvPr>
          <p:cNvPicPr>
            <a:picLocks noChangeAspect="1"/>
          </p:cNvPicPr>
          <p:nvPr/>
        </p:nvPicPr>
        <p:blipFill>
          <a:blip r:embed="rId4"/>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82533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D3B39F-41DF-6C45-BED3-61C7CE598D98}"/>
              </a:ext>
            </a:extLst>
          </p:cNvPr>
          <p:cNvPicPr>
            <a:picLocks noChangeAspect="1"/>
          </p:cNvPicPr>
          <p:nvPr/>
        </p:nvPicPr>
        <p:blipFill>
          <a:blip r:embed="rId2"/>
          <a:stretch>
            <a:fillRect/>
          </a:stretch>
        </p:blipFill>
        <p:spPr>
          <a:xfrm>
            <a:off x="0" y="91848"/>
            <a:ext cx="12192000" cy="6674304"/>
          </a:xfrm>
          <a:prstGeom prst="rect">
            <a:avLst/>
          </a:prstGeom>
        </p:spPr>
      </p:pic>
      <p:cxnSp>
        <p:nvCxnSpPr>
          <p:cNvPr id="4" name="Straight Arrow Connector 3">
            <a:extLst>
              <a:ext uri="{FF2B5EF4-FFF2-40B4-BE49-F238E27FC236}">
                <a16:creationId xmlns:a16="http://schemas.microsoft.com/office/drawing/2014/main" id="{D1245388-90B4-314E-B84A-E65E65E61479}"/>
              </a:ext>
            </a:extLst>
          </p:cNvPr>
          <p:cNvCxnSpPr>
            <a:cxnSpLocks/>
          </p:cNvCxnSpPr>
          <p:nvPr/>
        </p:nvCxnSpPr>
        <p:spPr>
          <a:xfrm flipH="1" flipV="1">
            <a:off x="4580506" y="1496106"/>
            <a:ext cx="629447" cy="52408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36411DB-FB60-D84B-9D68-80BA7D12F8B2}"/>
              </a:ext>
            </a:extLst>
          </p:cNvPr>
          <p:cNvSpPr txBox="1"/>
          <p:nvPr/>
        </p:nvSpPr>
        <p:spPr>
          <a:xfrm>
            <a:off x="5298203" y="1803338"/>
            <a:ext cx="3165313" cy="523220"/>
          </a:xfrm>
          <a:prstGeom prst="rect">
            <a:avLst/>
          </a:prstGeom>
          <a:noFill/>
        </p:spPr>
        <p:txBody>
          <a:bodyPr wrap="square" rtlCol="0">
            <a:spAutoFit/>
          </a:bodyPr>
          <a:lstStyle/>
          <a:p>
            <a:r>
              <a:rPr lang="en-US" sz="2800" dirty="0"/>
              <a:t>Insert code chunk</a:t>
            </a:r>
          </a:p>
        </p:txBody>
      </p:sp>
      <p:cxnSp>
        <p:nvCxnSpPr>
          <p:cNvPr id="6" name="Straight Arrow Connector 5">
            <a:extLst>
              <a:ext uri="{FF2B5EF4-FFF2-40B4-BE49-F238E27FC236}">
                <a16:creationId xmlns:a16="http://schemas.microsoft.com/office/drawing/2014/main" id="{5782E1C9-6842-AD47-B597-5D5C9AD0127F}"/>
              </a:ext>
            </a:extLst>
          </p:cNvPr>
          <p:cNvCxnSpPr>
            <a:cxnSpLocks/>
          </p:cNvCxnSpPr>
          <p:nvPr/>
        </p:nvCxnSpPr>
        <p:spPr>
          <a:xfrm flipH="1" flipV="1">
            <a:off x="660637" y="3807345"/>
            <a:ext cx="838553" cy="42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4B80EF3-9336-4F44-836E-743B676C35F3}"/>
              </a:ext>
            </a:extLst>
          </p:cNvPr>
          <p:cNvSpPr txBox="1"/>
          <p:nvPr/>
        </p:nvSpPr>
        <p:spPr>
          <a:xfrm>
            <a:off x="1552707" y="3470067"/>
            <a:ext cx="4543293" cy="523220"/>
          </a:xfrm>
          <a:prstGeom prst="rect">
            <a:avLst/>
          </a:prstGeom>
          <a:noFill/>
        </p:spPr>
        <p:txBody>
          <a:bodyPr wrap="square" rtlCol="0">
            <a:spAutoFit/>
          </a:bodyPr>
          <a:lstStyle/>
          <a:p>
            <a:r>
              <a:rPr lang="en-US" sz="2800" dirty="0"/>
              <a:t>Place cursor in document</a:t>
            </a:r>
          </a:p>
        </p:txBody>
      </p:sp>
    </p:spTree>
    <p:extLst>
      <p:ext uri="{BB962C8B-B14F-4D97-AF65-F5344CB8AC3E}">
        <p14:creationId xmlns:p14="http://schemas.microsoft.com/office/powerpoint/2010/main" val="1934437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Workshop Workflow</a:t>
            </a:r>
          </a:p>
        </p:txBody>
      </p:sp>
    </p:spTree>
    <p:extLst>
      <p:ext uri="{BB962C8B-B14F-4D97-AF65-F5344CB8AC3E}">
        <p14:creationId xmlns:p14="http://schemas.microsoft.com/office/powerpoint/2010/main" val="34981101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9D27C5-CB08-2E43-9E59-A791E7289DBA}"/>
              </a:ext>
            </a:extLst>
          </p:cNvPr>
          <p:cNvPicPr>
            <a:picLocks noChangeAspect="1"/>
          </p:cNvPicPr>
          <p:nvPr/>
        </p:nvPicPr>
        <p:blipFill>
          <a:blip r:embed="rId2"/>
          <a:stretch>
            <a:fillRect/>
          </a:stretch>
        </p:blipFill>
        <p:spPr>
          <a:xfrm>
            <a:off x="0" y="87792"/>
            <a:ext cx="12192000" cy="6682416"/>
          </a:xfrm>
          <a:prstGeom prst="rect">
            <a:avLst/>
          </a:prstGeom>
        </p:spPr>
      </p:pic>
      <p:cxnSp>
        <p:nvCxnSpPr>
          <p:cNvPr id="4" name="Straight Arrow Connector 3">
            <a:extLst>
              <a:ext uri="{FF2B5EF4-FFF2-40B4-BE49-F238E27FC236}">
                <a16:creationId xmlns:a16="http://schemas.microsoft.com/office/drawing/2014/main" id="{BD226C2E-BD8F-6F40-988B-5AD5F373457F}"/>
              </a:ext>
            </a:extLst>
          </p:cNvPr>
          <p:cNvCxnSpPr>
            <a:cxnSpLocks/>
          </p:cNvCxnSpPr>
          <p:nvPr/>
        </p:nvCxnSpPr>
        <p:spPr>
          <a:xfrm flipH="1" flipV="1">
            <a:off x="701749" y="3429000"/>
            <a:ext cx="797442" cy="37877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52037DB-60EB-124E-970F-582B5026A105}"/>
              </a:ext>
            </a:extLst>
          </p:cNvPr>
          <p:cNvSpPr txBox="1"/>
          <p:nvPr/>
        </p:nvSpPr>
        <p:spPr>
          <a:xfrm>
            <a:off x="1552707" y="3470067"/>
            <a:ext cx="4543293" cy="523220"/>
          </a:xfrm>
          <a:prstGeom prst="rect">
            <a:avLst/>
          </a:prstGeom>
          <a:noFill/>
        </p:spPr>
        <p:txBody>
          <a:bodyPr wrap="square" rtlCol="0">
            <a:spAutoFit/>
          </a:bodyPr>
          <a:lstStyle/>
          <a:p>
            <a:r>
              <a:rPr lang="en-US" sz="2800" dirty="0"/>
              <a:t>New code chunk</a:t>
            </a:r>
          </a:p>
        </p:txBody>
      </p:sp>
    </p:spTree>
    <p:extLst>
      <p:ext uri="{BB962C8B-B14F-4D97-AF65-F5344CB8AC3E}">
        <p14:creationId xmlns:p14="http://schemas.microsoft.com/office/powerpoint/2010/main" val="33888302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1C3DA-92B8-8640-BF09-15382646FA79}"/>
              </a:ext>
            </a:extLst>
          </p:cNvPr>
          <p:cNvSpPr>
            <a:spLocks noGrp="1"/>
          </p:cNvSpPr>
          <p:nvPr>
            <p:ph type="title"/>
          </p:nvPr>
        </p:nvSpPr>
        <p:spPr/>
        <p:txBody>
          <a:bodyPr/>
          <a:lstStyle/>
          <a:p>
            <a:r>
              <a:rPr lang="en-US" dirty="0"/>
              <a:t>Homework</a:t>
            </a:r>
          </a:p>
        </p:txBody>
      </p:sp>
      <p:sp>
        <p:nvSpPr>
          <p:cNvPr id="3" name="Text Placeholder 2">
            <a:extLst>
              <a:ext uri="{FF2B5EF4-FFF2-40B4-BE49-F238E27FC236}">
                <a16:creationId xmlns:a16="http://schemas.microsoft.com/office/drawing/2014/main" id="{263ADB81-4E84-6448-A283-A925ADD6BBDD}"/>
              </a:ext>
            </a:extLst>
          </p:cNvPr>
          <p:cNvSpPr>
            <a:spLocks noGrp="1"/>
          </p:cNvSpPr>
          <p:nvPr>
            <p:ph type="body" sz="quarter" idx="13"/>
          </p:nvPr>
        </p:nvSpPr>
        <p:spPr>
          <a:xfrm>
            <a:off x="4875028" y="2084832"/>
            <a:ext cx="7235456" cy="4688108"/>
          </a:xfrm>
        </p:spPr>
        <p:txBody>
          <a:bodyPr>
            <a:normAutofit fontScale="77500" lnSpcReduction="20000"/>
          </a:bodyPr>
          <a:lstStyle/>
          <a:p>
            <a:r>
              <a:rPr lang="en-US" dirty="0"/>
              <a:t>1. At the bottom of your document insert a code chunk into white space using Insert button on top right of code window</a:t>
            </a:r>
          </a:p>
          <a:p>
            <a:r>
              <a:rPr lang="en-US" dirty="0"/>
              <a:t>2. Add the following to your new code chunk: </a:t>
            </a:r>
          </a:p>
          <a:p>
            <a:pPr marL="457200" lvl="1" indent="0">
              <a:buNone/>
            </a:pPr>
            <a:r>
              <a:rPr lang="en-US" dirty="0">
                <a:solidFill>
                  <a:schemeClr val="accent4">
                    <a:lumMod val="75000"/>
                  </a:schemeClr>
                </a:solidFill>
              </a:rPr>
              <a:t>mean(c(10, 20, 30))</a:t>
            </a:r>
          </a:p>
          <a:p>
            <a:r>
              <a:rPr lang="en-US" dirty="0"/>
              <a:t>3. Execute code chunk by pressing Run button on top right of code chunk</a:t>
            </a:r>
          </a:p>
          <a:p>
            <a:endParaRPr lang="en-US" dirty="0">
              <a:solidFill>
                <a:schemeClr val="accent4">
                  <a:lumMod val="75000"/>
                </a:schemeClr>
              </a:solidFill>
            </a:endParaRPr>
          </a:p>
        </p:txBody>
      </p:sp>
      <p:pic>
        <p:nvPicPr>
          <p:cNvPr id="4" name="Picture 3">
            <a:extLst>
              <a:ext uri="{FF2B5EF4-FFF2-40B4-BE49-F238E27FC236}">
                <a16:creationId xmlns:a16="http://schemas.microsoft.com/office/drawing/2014/main" id="{3D570810-5204-DE46-9E84-E5352E73616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2859" y="2084832"/>
            <a:ext cx="4359960" cy="4169569"/>
          </a:xfrm>
          <a:prstGeom prst="rect">
            <a:avLst/>
          </a:prstGeom>
        </p:spPr>
      </p:pic>
    </p:spTree>
    <p:extLst>
      <p:ext uri="{BB962C8B-B14F-4D97-AF65-F5344CB8AC3E}">
        <p14:creationId xmlns:p14="http://schemas.microsoft.com/office/powerpoint/2010/main" val="34147016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97305" y="2967788"/>
            <a:ext cx="11309213" cy="3314117"/>
          </a:xfrm>
        </p:spPr>
        <p:txBody>
          <a:bodyPr>
            <a:normAutofit fontScale="92500" lnSpcReduction="20000"/>
          </a:bodyPr>
          <a:lstStyle/>
          <a:p>
            <a:pPr marL="0" indent="0">
              <a:buNone/>
            </a:pPr>
            <a:r>
              <a:rPr lang="en-US" sz="3200" dirty="0"/>
              <a:t>The</a:t>
            </a:r>
            <a:r>
              <a:rPr lang="en-US" sz="3200" b="1" dirty="0"/>
              <a:t> RStudio Panes</a:t>
            </a:r>
            <a:r>
              <a:rPr lang="en-US" sz="3200" dirty="0"/>
              <a:t> include editor (writing code), environment (interact with objects), </a:t>
            </a:r>
            <a:r>
              <a:rPr lang="en-US" sz="3200" dirty="0" err="1"/>
              <a:t>misc</a:t>
            </a:r>
            <a:r>
              <a:rPr lang="en-US" sz="3200" dirty="0"/>
              <a:t> (interact with files), and console (enter individual commands).</a:t>
            </a:r>
          </a:p>
          <a:p>
            <a:pPr marL="0" indent="0">
              <a:buNone/>
            </a:pPr>
            <a:r>
              <a:rPr lang="en-US" sz="3200" b="1" dirty="0"/>
              <a:t>Reproducible Data Analysis</a:t>
            </a:r>
            <a:r>
              <a:rPr lang="en-US" sz="3200" dirty="0"/>
              <a:t> is a best practice for working with clinical and research data.</a:t>
            </a:r>
          </a:p>
          <a:p>
            <a:pPr marL="0" indent="0">
              <a:buNone/>
            </a:pPr>
            <a:r>
              <a:rPr lang="en-US" sz="3200" b="1" dirty="0"/>
              <a:t>R Markdown</a:t>
            </a:r>
            <a:r>
              <a:rPr lang="en-US" sz="3200" dirty="0"/>
              <a:t> provides us with an electronic lab notebook to mix executable data analysis code elements with annotation for effective reproducibility.</a:t>
            </a:r>
            <a:endParaRPr lang="en-US" sz="3200" b="1" dirty="0"/>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6EACFCEC-BA66-3842-8D9D-D4A0D407BDFC}"/>
              </a:ext>
            </a:extLst>
          </p:cNvPr>
          <p:cNvGrpSpPr/>
          <p:nvPr/>
        </p:nvGrpSpPr>
        <p:grpSpPr>
          <a:xfrm>
            <a:off x="3414996" y="1265385"/>
            <a:ext cx="1576901" cy="1894262"/>
            <a:chOff x="188664" y="1221165"/>
            <a:chExt cx="4380126" cy="5261654"/>
          </a:xfrm>
        </p:grpSpPr>
        <p:pic>
          <p:nvPicPr>
            <p:cNvPr id="13" name="Google Shape;245;p37">
              <a:extLst>
                <a:ext uri="{FF2B5EF4-FFF2-40B4-BE49-F238E27FC236}">
                  <a16:creationId xmlns:a16="http://schemas.microsoft.com/office/drawing/2014/main" id="{100A2A6D-1311-3344-9F49-C983AEDA19D4}"/>
                </a:ext>
              </a:extLst>
            </p:cNvPr>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14" name="Google Shape;247;p37">
              <a:extLst>
                <a:ext uri="{FF2B5EF4-FFF2-40B4-BE49-F238E27FC236}">
                  <a16:creationId xmlns:a16="http://schemas.microsoft.com/office/drawing/2014/main" id="{6D03AEF6-5765-124F-A3BB-B6DC493DB4D1}"/>
                </a:ext>
              </a:extLst>
            </p:cNvPr>
            <p:cNvSpPr txBox="1"/>
            <p:nvPr/>
          </p:nvSpPr>
          <p:spPr>
            <a:xfrm>
              <a:off x="188664" y="4086787"/>
              <a:ext cx="4380126" cy="2396032"/>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Programming Language</a:t>
              </a:r>
              <a:endParaRPr b="1" dirty="0">
                <a:latin typeface="Tw Cen MT" panose="020B0602020104020603" pitchFamily="34" charset="77"/>
                <a:ea typeface="Raleway"/>
                <a:cs typeface="Raleway"/>
                <a:sym typeface="Raleway"/>
              </a:endParaRPr>
            </a:p>
          </p:txBody>
        </p:sp>
      </p:grpSp>
      <p:grpSp>
        <p:nvGrpSpPr>
          <p:cNvPr id="15" name="Group 14">
            <a:extLst>
              <a:ext uri="{FF2B5EF4-FFF2-40B4-BE49-F238E27FC236}">
                <a16:creationId xmlns:a16="http://schemas.microsoft.com/office/drawing/2014/main" id="{FEDA5ECA-CF0A-A94D-9C5E-1C4515143CCF}"/>
              </a:ext>
            </a:extLst>
          </p:cNvPr>
          <p:cNvGrpSpPr/>
          <p:nvPr/>
        </p:nvGrpSpPr>
        <p:grpSpPr>
          <a:xfrm>
            <a:off x="5572089" y="1361314"/>
            <a:ext cx="1414849" cy="1976920"/>
            <a:chOff x="4118667" y="1185070"/>
            <a:chExt cx="3930000" cy="5491253"/>
          </a:xfrm>
        </p:grpSpPr>
        <p:pic>
          <p:nvPicPr>
            <p:cNvPr id="16" name="Google Shape;244;p37">
              <a:extLst>
                <a:ext uri="{FF2B5EF4-FFF2-40B4-BE49-F238E27FC236}">
                  <a16:creationId xmlns:a16="http://schemas.microsoft.com/office/drawing/2014/main" id="{55D51109-4731-D340-A91A-25D67128CE04}"/>
                </a:ext>
              </a:extLst>
            </p:cNvPr>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17" name="Google Shape;248;p37">
              <a:extLst>
                <a:ext uri="{FF2B5EF4-FFF2-40B4-BE49-F238E27FC236}">
                  <a16:creationId xmlns:a16="http://schemas.microsoft.com/office/drawing/2014/main" id="{0E6C771E-25F0-574E-9B91-56B89B18E013}"/>
                </a:ext>
              </a:extLst>
            </p:cNvPr>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IDE</a:t>
              </a:r>
              <a:endParaRPr b="1" dirty="0">
                <a:latin typeface="Tw Cen MT" panose="020B0602020104020603" pitchFamily="34" charset="77"/>
                <a:ea typeface="Raleway"/>
                <a:cs typeface="Raleway"/>
                <a:sym typeface="Raleway"/>
              </a:endParaRPr>
            </a:p>
          </p:txBody>
        </p:sp>
      </p:grpSp>
      <p:grpSp>
        <p:nvGrpSpPr>
          <p:cNvPr id="18" name="Group 17">
            <a:extLst>
              <a:ext uri="{FF2B5EF4-FFF2-40B4-BE49-F238E27FC236}">
                <a16:creationId xmlns:a16="http://schemas.microsoft.com/office/drawing/2014/main" id="{8A6F6C21-2572-F546-848F-3D3F53F8498E}"/>
              </a:ext>
            </a:extLst>
          </p:cNvPr>
          <p:cNvGrpSpPr/>
          <p:nvPr/>
        </p:nvGrpSpPr>
        <p:grpSpPr>
          <a:xfrm>
            <a:off x="7570001" y="1310326"/>
            <a:ext cx="1491652" cy="1907798"/>
            <a:chOff x="7860000" y="1221165"/>
            <a:chExt cx="4143333" cy="5299253"/>
          </a:xfrm>
        </p:grpSpPr>
        <p:pic>
          <p:nvPicPr>
            <p:cNvPr id="19" name="Google Shape;246;p37">
              <a:extLst>
                <a:ext uri="{FF2B5EF4-FFF2-40B4-BE49-F238E27FC236}">
                  <a16:creationId xmlns:a16="http://schemas.microsoft.com/office/drawing/2014/main" id="{7C99BDB1-D4E5-6542-9041-157D56043D61}"/>
                </a:ext>
              </a:extLst>
            </p:cNvPr>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0" name="Google Shape;249;p37">
              <a:extLst>
                <a:ext uri="{FF2B5EF4-FFF2-40B4-BE49-F238E27FC236}">
                  <a16:creationId xmlns:a16="http://schemas.microsoft.com/office/drawing/2014/main" id="{CB0C17C1-2822-7F44-A636-235A48CE1FCF}"/>
                </a:ext>
              </a:extLst>
            </p:cNvPr>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Document Format</a:t>
              </a:r>
              <a:endParaRPr dirty="0">
                <a:latin typeface="Tw Cen MT" panose="020B0602020104020603" pitchFamily="34" charset="77"/>
                <a:ea typeface="Raleway"/>
                <a:cs typeface="Raleway"/>
                <a:sym typeface="Raleway"/>
              </a:endParaRPr>
            </a:p>
          </p:txBody>
        </p:sp>
      </p:grpSp>
    </p:spTree>
    <p:extLst>
      <p:ext uri="{BB962C8B-B14F-4D97-AF65-F5344CB8AC3E}">
        <p14:creationId xmlns:p14="http://schemas.microsoft.com/office/powerpoint/2010/main" val="24897169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6F8B466-8AAF-8342-8D33-4F849CE396C7}"/>
              </a:ext>
            </a:extLst>
          </p:cNvPr>
          <p:cNvPicPr>
            <a:picLocks noChangeAspect="1"/>
          </p:cNvPicPr>
          <p:nvPr/>
        </p:nvPicPr>
        <p:blipFill>
          <a:blip r:embed="rId3"/>
          <a:stretch>
            <a:fillRect/>
          </a:stretch>
        </p:blipFill>
        <p:spPr>
          <a:xfrm>
            <a:off x="1879374" y="167186"/>
            <a:ext cx="8433251" cy="6523627"/>
          </a:xfrm>
          <a:prstGeom prst="rect">
            <a:avLst/>
          </a:prstGeom>
        </p:spPr>
      </p:pic>
    </p:spTree>
    <p:extLst>
      <p:ext uri="{BB962C8B-B14F-4D97-AF65-F5344CB8AC3E}">
        <p14:creationId xmlns:p14="http://schemas.microsoft.com/office/powerpoint/2010/main" val="41362166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832105" y="2004169"/>
            <a:ext cx="2527767" cy="2849667"/>
          </a:xfrm>
          <a:prstGeom prst="rect">
            <a:avLst/>
          </a:prstGeom>
          <a:noFill/>
          <a:ln>
            <a:noFill/>
          </a:ln>
        </p:spPr>
      </p:pic>
      <p:pic>
        <p:nvPicPr>
          <p:cNvPr id="275" name="Google Shape;275;p40"/>
          <p:cNvPicPr preferRelativeResize="0"/>
          <p:nvPr/>
        </p:nvPicPr>
        <p:blipFill>
          <a:blip r:embed="rId4">
            <a:alphaModFix/>
          </a:blip>
          <a:stretch>
            <a:fillRect/>
          </a:stretch>
        </p:blipFill>
        <p:spPr>
          <a:xfrm>
            <a:off x="9608433" y="496299"/>
            <a:ext cx="1621032" cy="1621032"/>
          </a:xfrm>
          <a:prstGeom prst="rect">
            <a:avLst/>
          </a:prstGeom>
          <a:noFill/>
          <a:ln>
            <a:noFill/>
          </a:ln>
        </p:spPr>
      </p:pic>
      <p:pic>
        <p:nvPicPr>
          <p:cNvPr id="276" name="Google Shape;276;p40"/>
          <p:cNvPicPr preferRelativeResize="0"/>
          <p:nvPr/>
        </p:nvPicPr>
        <p:blipFill>
          <a:blip r:embed="rId5">
            <a:alphaModFix/>
          </a:blip>
          <a:stretch>
            <a:fillRect/>
          </a:stretch>
        </p:blipFill>
        <p:spPr>
          <a:xfrm>
            <a:off x="9608434" y="2690934"/>
            <a:ext cx="1521951" cy="1621033"/>
          </a:xfrm>
          <a:prstGeom prst="rect">
            <a:avLst/>
          </a:prstGeom>
          <a:noFill/>
          <a:ln>
            <a:noFill/>
          </a:ln>
        </p:spPr>
      </p:pic>
      <p:pic>
        <p:nvPicPr>
          <p:cNvPr id="277" name="Google Shape;277;p40"/>
          <p:cNvPicPr preferRelativeResize="0"/>
          <p:nvPr/>
        </p:nvPicPr>
        <p:blipFill>
          <a:blip r:embed="rId6">
            <a:alphaModFix/>
          </a:blip>
          <a:stretch>
            <a:fillRect/>
          </a:stretch>
        </p:blipFill>
        <p:spPr>
          <a:xfrm>
            <a:off x="9608434" y="4853834"/>
            <a:ext cx="1621033" cy="1621033"/>
          </a:xfrm>
          <a:prstGeom prst="rect">
            <a:avLst/>
          </a:prstGeom>
          <a:noFill/>
          <a:ln>
            <a:noFill/>
          </a:ln>
        </p:spPr>
      </p:pic>
      <p:pic>
        <p:nvPicPr>
          <p:cNvPr id="278" name="Google Shape;278;p40"/>
          <p:cNvPicPr preferRelativeResize="0"/>
          <p:nvPr/>
        </p:nvPicPr>
        <p:blipFill>
          <a:blip r:embed="rId7">
            <a:alphaModFix/>
          </a:blip>
          <a:stretch>
            <a:fillRect/>
          </a:stretch>
        </p:blipFill>
        <p:spPr>
          <a:xfrm>
            <a:off x="1225867" y="1026551"/>
            <a:ext cx="1914133" cy="1914133"/>
          </a:xfrm>
          <a:prstGeom prst="rect">
            <a:avLst/>
          </a:prstGeom>
          <a:noFill/>
          <a:ln>
            <a:noFill/>
          </a:ln>
        </p:spPr>
      </p:pic>
      <p:pic>
        <p:nvPicPr>
          <p:cNvPr id="279" name="Google Shape;279;p40"/>
          <p:cNvPicPr preferRelativeResize="0"/>
          <p:nvPr/>
        </p:nvPicPr>
        <p:blipFill>
          <a:blip r:embed="rId8">
            <a:alphaModFix/>
          </a:blip>
          <a:stretch>
            <a:fillRect/>
          </a:stretch>
        </p:blipFill>
        <p:spPr>
          <a:xfrm>
            <a:off x="444034" y="4071267"/>
            <a:ext cx="2979500" cy="2338300"/>
          </a:xfrm>
          <a:prstGeom prst="rect">
            <a:avLst/>
          </a:prstGeom>
          <a:noFill/>
          <a:ln>
            <a:noFill/>
          </a:ln>
        </p:spPr>
      </p:pic>
      <p:sp>
        <p:nvSpPr>
          <p:cNvPr id="280" name="Google Shape;280;p40"/>
          <p:cNvSpPr/>
          <p:nvPr/>
        </p:nvSpPr>
        <p:spPr>
          <a:xfrm>
            <a:off x="7723151" y="3174400"/>
            <a:ext cx="1522000" cy="509200"/>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1" name="Google Shape;281;p40"/>
          <p:cNvSpPr/>
          <p:nvPr/>
        </p:nvSpPr>
        <p:spPr>
          <a:xfrm rot="-1774607">
            <a:off x="7504837" y="1984940"/>
            <a:ext cx="1521913" cy="509091"/>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2" name="Google Shape;282;p40"/>
          <p:cNvSpPr/>
          <p:nvPr/>
        </p:nvSpPr>
        <p:spPr>
          <a:xfrm rot="1532074">
            <a:off x="7504863" y="4324583"/>
            <a:ext cx="1521845" cy="50900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3" name="Google Shape;283;p40"/>
          <p:cNvSpPr/>
          <p:nvPr/>
        </p:nvSpPr>
        <p:spPr>
          <a:xfrm rot="1244995" flipH="1">
            <a:off x="3225146" y="2068501"/>
            <a:ext cx="1521919" cy="509039"/>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4" name="Google Shape;284;p40"/>
          <p:cNvSpPr/>
          <p:nvPr/>
        </p:nvSpPr>
        <p:spPr>
          <a:xfrm rot="-1190109" flipH="1">
            <a:off x="3225170" y="4324595"/>
            <a:ext cx="1521889" cy="50902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889655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4" name="Picture 4" descr="A picture containing graphical user interface&#10;&#10;Description automatically generated">
            <a:extLst>
              <a:ext uri="{FF2B5EF4-FFF2-40B4-BE49-F238E27FC236}">
                <a16:creationId xmlns:a16="http://schemas.microsoft.com/office/drawing/2014/main" id="{B654C386-5351-46A7-B732-E1E6F03FB09A}"/>
              </a:ext>
            </a:extLst>
          </p:cNvPr>
          <p:cNvPicPr>
            <a:picLocks noChangeAspect="1"/>
          </p:cNvPicPr>
          <p:nvPr/>
        </p:nvPicPr>
        <p:blipFill>
          <a:blip r:embed="rId3"/>
          <a:stretch>
            <a:fillRect/>
          </a:stretch>
        </p:blipFill>
        <p:spPr>
          <a:xfrm>
            <a:off x="1444083" y="1532406"/>
            <a:ext cx="4118516" cy="2222726"/>
          </a:xfrm>
          <a:prstGeom prst="rect">
            <a:avLst/>
          </a:prstGeom>
          <a:ln w="6350" cap="sq">
            <a:solidFill>
              <a:schemeClr val="tx2"/>
            </a:solidFill>
            <a:miter lim="800000"/>
          </a:ln>
          <a:effectLst>
            <a:outerShdw blurRad="57150" dist="19050" dir="5400000" algn="ctr" rotWithShape="0">
              <a:prstClr val="black">
                <a:alpha val="50000"/>
              </a:prstClr>
            </a:outerShdw>
          </a:effectLst>
        </p:spPr>
      </p:pic>
      <p:sp>
        <p:nvSpPr>
          <p:cNvPr id="348" name="Google Shape;348;p29"/>
          <p:cNvSpPr txBox="1">
            <a:spLocks noGrp="1"/>
          </p:cNvSpPr>
          <p:nvPr>
            <p:ph type="title"/>
          </p:nvPr>
        </p:nvSpPr>
        <p:spPr>
          <a:prstGeom prst="rect">
            <a:avLst/>
          </a:prstGeom>
        </p:spPr>
        <p:txBody>
          <a:bodyPr spcFirstLastPara="1" wrap="square" lIns="121900" tIns="121900" rIns="121900" bIns="121900" anchor="t" anchorCtr="0">
            <a:noAutofit/>
          </a:bodyPr>
          <a:lstStyle/>
          <a:p>
            <a:r>
              <a:rPr lang="en"/>
              <a:t>Sessions</a:t>
            </a:r>
            <a:endParaRPr/>
          </a:p>
        </p:txBody>
      </p:sp>
      <p:pic>
        <p:nvPicPr>
          <p:cNvPr id="350" name="Google Shape;350;p29"/>
          <p:cNvPicPr preferRelativeResize="0"/>
          <p:nvPr/>
        </p:nvPicPr>
        <p:blipFill rotWithShape="1">
          <a:blip r:embed="rId4">
            <a:alphaModFix/>
          </a:blip>
          <a:srcRect l="50910"/>
          <a:stretch/>
        </p:blipFill>
        <p:spPr>
          <a:xfrm>
            <a:off x="6202792" y="1534767"/>
            <a:ext cx="4706899" cy="50673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351" name="Google Shape;351;p29"/>
          <p:cNvPicPr preferRelativeResize="0"/>
          <p:nvPr/>
        </p:nvPicPr>
        <p:blipFill>
          <a:blip r:embed="rId5">
            <a:alphaModFix/>
          </a:blip>
          <a:stretch>
            <a:fillRect/>
          </a:stretch>
        </p:blipFill>
        <p:spPr>
          <a:xfrm>
            <a:off x="1448201" y="4267201"/>
            <a:ext cx="4128801" cy="2319332"/>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13" name="Freeform 12"/>
          <p:cNvSpPr/>
          <p:nvPr/>
        </p:nvSpPr>
        <p:spPr>
          <a:xfrm rot="5400000">
            <a:off x="5630020" y="2155842"/>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4" name="Right Arrow 13"/>
          <p:cNvSpPr/>
          <p:nvPr/>
        </p:nvSpPr>
        <p:spPr>
          <a:xfrm rot="5400000">
            <a:off x="3134904" y="3836636"/>
            <a:ext cx="811032" cy="463563"/>
          </a:xfrm>
          <a:prstGeom prst="rightArrow">
            <a:avLst/>
          </a:pr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6" name="Freeform 15"/>
          <p:cNvSpPr/>
          <p:nvPr/>
        </p:nvSpPr>
        <p:spPr>
          <a:xfrm rot="5400000">
            <a:off x="5630020" y="4054260"/>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Tree>
    <p:extLst>
      <p:ext uri="{BB962C8B-B14F-4D97-AF65-F5344CB8AC3E}">
        <p14:creationId xmlns:p14="http://schemas.microsoft.com/office/powerpoint/2010/main" val="1674616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Workshop </a:t>
            </a:r>
            <a:r>
              <a:rPr lang="en-US" err="1"/>
              <a:t>Coursebook</a:t>
            </a:r>
            <a:endParaRPr lang="en-US"/>
          </a:p>
        </p:txBody>
      </p:sp>
      <p:pic>
        <p:nvPicPr>
          <p:cNvPr id="3" name="Picture 2"/>
          <p:cNvPicPr>
            <a:picLocks noChangeAspect="1"/>
          </p:cNvPicPr>
          <p:nvPr/>
        </p:nvPicPr>
        <p:blipFill>
          <a:blip r:embed="rId3"/>
          <a:stretch>
            <a:fillRect/>
          </a:stretch>
        </p:blipFill>
        <p:spPr>
          <a:xfrm>
            <a:off x="7512603" y="686804"/>
            <a:ext cx="4363965" cy="5642100"/>
          </a:xfrm>
          <a:prstGeom prst="rect">
            <a:avLst/>
          </a:prstGeom>
        </p:spPr>
      </p:pic>
      <p:sp>
        <p:nvSpPr>
          <p:cNvPr id="4" name="TextBox 3"/>
          <p:cNvSpPr txBox="1"/>
          <p:nvPr/>
        </p:nvSpPr>
        <p:spPr>
          <a:xfrm>
            <a:off x="1024128" y="2353692"/>
            <a:ext cx="6847663" cy="2308324"/>
          </a:xfrm>
          <a:prstGeom prst="rect">
            <a:avLst/>
          </a:prstGeom>
          <a:noFill/>
        </p:spPr>
        <p:txBody>
          <a:bodyPr wrap="square" rtlCol="0">
            <a:spAutoFit/>
          </a:bodyPr>
          <a:lstStyle/>
          <a:p>
            <a:pPr marL="288925" lvl="1" indent="-288925">
              <a:buFont typeface="Arial" panose="020B0604020202020204" pitchFamily="34" charset="0"/>
              <a:buChar char="•"/>
            </a:pPr>
            <a:r>
              <a:rPr lang="en-US" sz="3600" dirty="0" err="1">
                <a:latin typeface="Arial" panose="020B0604020202020204" pitchFamily="34" charset="0"/>
                <a:cs typeface="Arial" panose="020B0604020202020204" pitchFamily="34" charset="0"/>
              </a:rPr>
              <a:t>Coursepack</a:t>
            </a:r>
            <a:r>
              <a:rPr lang="en-US" sz="3600" dirty="0">
                <a:latin typeface="Arial" panose="020B0604020202020204" pitchFamily="34" charset="0"/>
                <a:cs typeface="Arial" panose="020B0604020202020204" pitchFamily="34" charset="0"/>
              </a:rPr>
              <a:t> folder on website contains:</a:t>
            </a:r>
          </a:p>
          <a:p>
            <a:pPr marL="746125" lvl="5" indent="-288925">
              <a:buFont typeface="Arial" panose="020B0604020202020204" pitchFamily="34" charset="0"/>
              <a:buChar char="•"/>
            </a:pPr>
            <a:r>
              <a:rPr lang="en-US" sz="3600" dirty="0">
                <a:latin typeface="Arial" panose="020B0604020202020204" pitchFamily="34" charset="0"/>
                <a:cs typeface="Arial" panose="020B0604020202020204" pitchFamily="34" charset="0"/>
              </a:rPr>
              <a:t>PDFs for slides</a:t>
            </a:r>
          </a:p>
          <a:p>
            <a:pPr marL="746125" lvl="3" indent="-288925">
              <a:buFont typeface="Arial" panose="020B0604020202020204" pitchFamily="34" charset="0"/>
              <a:buChar char="•"/>
            </a:pPr>
            <a:r>
              <a:rPr lang="en-US" sz="3600" dirty="0" err="1">
                <a:latin typeface="Arial" panose="020B0604020202020204" pitchFamily="34" charset="0"/>
                <a:cs typeface="Arial" panose="020B0604020202020204" pitchFamily="34" charset="0"/>
              </a:rPr>
              <a:t>Cheatsheets</a:t>
            </a:r>
            <a:endParaRPr 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657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a:t>Using Zoom </a:t>
            </a:r>
          </a:p>
        </p:txBody>
      </p:sp>
      <p:pic>
        <p:nvPicPr>
          <p:cNvPr id="3" name="Picture 4" descr="Zoom | PortfolioSolutions"/>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1849390" y="2477724"/>
            <a:ext cx="2395982" cy="31147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297714" y="2477724"/>
            <a:ext cx="6647543" cy="3046988"/>
          </a:xfrm>
          <a:prstGeom prst="rect">
            <a:avLst/>
          </a:prstGeom>
          <a:noFill/>
        </p:spPr>
        <p:txBody>
          <a:bodyPr wrap="square" rtlCol="0">
            <a:spAutoFit/>
          </a:bodyPr>
          <a:lstStyle/>
          <a:p>
            <a:pPr marL="171450" indent="-171450">
              <a:buFont typeface="Arial" panose="020B0604020202020204" pitchFamily="34" charset="0"/>
              <a:buChar char="•"/>
            </a:pPr>
            <a:r>
              <a:rPr lang="en-US" sz="4800"/>
              <a:t> Participants muted</a:t>
            </a:r>
          </a:p>
          <a:p>
            <a:pPr marL="171450" indent="-171450">
              <a:buFont typeface="Arial" panose="020B0604020202020204" pitchFamily="34" charset="0"/>
              <a:buChar char="•"/>
            </a:pPr>
            <a:r>
              <a:rPr lang="en-US" sz="4800"/>
              <a:t> Chat window</a:t>
            </a:r>
          </a:p>
          <a:p>
            <a:pPr marL="171450" lvl="1" indent="-171450">
              <a:buFont typeface="Arial" panose="020B0604020202020204" pitchFamily="34" charset="0"/>
              <a:buChar char="•"/>
            </a:pPr>
            <a:r>
              <a:rPr lang="en-US" sz="4800"/>
              <a:t> Non-verbal feedback</a:t>
            </a:r>
          </a:p>
          <a:p>
            <a:pPr marL="171450" lvl="1" indent="-171450">
              <a:buFont typeface="Arial" panose="020B0604020202020204" pitchFamily="34" charset="0"/>
              <a:buChar char="•"/>
            </a:pPr>
            <a:r>
              <a:rPr lang="en-US" sz="4800"/>
              <a:t> Breakout sessions</a:t>
            </a: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7</a:t>
            </a:fld>
            <a:endParaRPr lang="en-US">
              <a:solidFill>
                <a:prstClr val="black">
                  <a:lumMod val="95000"/>
                  <a:lumOff val="5000"/>
                </a:prstClr>
              </a:solidFill>
            </a:endParaRPr>
          </a:p>
        </p:txBody>
      </p:sp>
    </p:spTree>
    <p:extLst>
      <p:ext uri="{BB962C8B-B14F-4D97-AF65-F5344CB8AC3E}">
        <p14:creationId xmlns:p14="http://schemas.microsoft.com/office/powerpoint/2010/main" val="437414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Getting Help</a:t>
            </a:r>
          </a:p>
        </p:txBody>
      </p:sp>
      <p:sp>
        <p:nvSpPr>
          <p:cNvPr id="3" name="TextBox 2"/>
          <p:cNvSpPr txBox="1"/>
          <p:nvPr/>
        </p:nvSpPr>
        <p:spPr>
          <a:xfrm>
            <a:off x="1420392" y="2220272"/>
            <a:ext cx="8309534" cy="4031873"/>
          </a:xfrm>
          <a:prstGeom prst="rect">
            <a:avLst/>
          </a:prstGeom>
          <a:noFill/>
        </p:spPr>
        <p:txBody>
          <a:bodyPr wrap="square" rtlCol="0">
            <a:spAutoFit/>
          </a:bodyPr>
          <a:lstStyle/>
          <a:p>
            <a:pPr marL="571500" indent="-571500">
              <a:buFont typeface="Arial" panose="020B0604020202020204" pitchFamily="34" charset="0"/>
              <a:buChar char="•"/>
            </a:pPr>
            <a:r>
              <a:rPr lang="en-US" sz="3200" dirty="0"/>
              <a:t>Simple question – Chat window</a:t>
            </a:r>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r>
              <a:rPr lang="en-US" sz="3200" dirty="0"/>
              <a:t>More complicated - Raise hand, instructor will message</a:t>
            </a:r>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r>
              <a:rPr lang="en-US" sz="3200" dirty="0"/>
              <a:t>Really complicated – Breakout session</a:t>
            </a:r>
          </a:p>
          <a:p>
            <a:pPr marL="171450" indent="-171450">
              <a:buFont typeface="Arial" panose="020B0604020202020204" pitchFamily="34" charset="0"/>
              <a:buChar char="•"/>
            </a:pPr>
            <a:endParaRPr lang="en-US" sz="3200" dirty="0"/>
          </a:p>
          <a:p>
            <a:pPr marL="171450" indent="-171450">
              <a:buFont typeface="Arial" panose="020B0604020202020204" pitchFamily="34" charset="0"/>
              <a:buChar char="•"/>
            </a:pPr>
            <a:endParaRPr lang="en-US" sz="3200" dirty="0"/>
          </a:p>
        </p:txBody>
      </p:sp>
      <p:grpSp>
        <p:nvGrpSpPr>
          <p:cNvPr id="7" name="Group 6"/>
          <p:cNvGrpSpPr/>
          <p:nvPr/>
        </p:nvGrpSpPr>
        <p:grpSpPr>
          <a:xfrm>
            <a:off x="8840846" y="0"/>
            <a:ext cx="3351154" cy="2343706"/>
            <a:chOff x="8638317" y="4367814"/>
            <a:chExt cx="3351154" cy="2343706"/>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68420" b="55827"/>
            <a:stretch/>
          </p:blipFill>
          <p:spPr>
            <a:xfrm>
              <a:off x="8638317" y="4367814"/>
              <a:ext cx="3351154" cy="2343705"/>
            </a:xfrm>
            <a:prstGeom prst="rect">
              <a:avLst/>
            </a:prstGeom>
          </p:spPr>
        </p:pic>
        <p:sp>
          <p:nvSpPr>
            <p:cNvPr id="5" name="Rounded Rectangle 4"/>
            <p:cNvSpPr/>
            <p:nvPr/>
          </p:nvSpPr>
          <p:spPr>
            <a:xfrm>
              <a:off x="8638317" y="6150806"/>
              <a:ext cx="710214" cy="5607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8</a:t>
            </a:fld>
            <a:endParaRPr lang="en-US">
              <a:solidFill>
                <a:prstClr val="black">
                  <a:lumMod val="95000"/>
                  <a:lumOff val="5000"/>
                </a:prstClr>
              </a:solidFill>
            </a:endParaRPr>
          </a:p>
        </p:txBody>
      </p:sp>
    </p:spTree>
    <p:extLst>
      <p:ext uri="{BB962C8B-B14F-4D97-AF65-F5344CB8AC3E}">
        <p14:creationId xmlns:p14="http://schemas.microsoft.com/office/powerpoint/2010/main" val="3617901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3"/>
          <p:cNvSpPr txBox="1">
            <a:spLocks noGrp="1"/>
          </p:cNvSpPr>
          <p:nvPr>
            <p:ph type="title"/>
          </p:nvPr>
        </p:nvSpPr>
        <p:spPr>
          <a:xfrm>
            <a:off x="1125020" y="816546"/>
            <a:ext cx="1065138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 dirty="0"/>
              <a:t>Tips for learning</a:t>
            </a:r>
            <a:endParaRPr dirty="0"/>
          </a:p>
          <a:p>
            <a:endParaRPr dirty="0"/>
          </a:p>
        </p:txBody>
      </p:sp>
      <p:sp>
        <p:nvSpPr>
          <p:cNvPr id="375" name="Google Shape;375;p33"/>
          <p:cNvSpPr txBox="1">
            <a:spLocks noGrp="1"/>
          </p:cNvSpPr>
          <p:nvPr>
            <p:ph type="body" idx="1"/>
          </p:nvPr>
        </p:nvSpPr>
        <p:spPr>
          <a:xfrm>
            <a:off x="415600" y="2025450"/>
            <a:ext cx="11360800" cy="4039749"/>
          </a:xfrm>
          <a:prstGeom prst="rect">
            <a:avLst/>
          </a:prstGeom>
        </p:spPr>
        <p:txBody>
          <a:bodyPr spcFirstLastPara="1" vert="horz" wrap="square" lIns="121900" tIns="121900" rIns="121900" bIns="121900" rtlCol="0" anchor="t" anchorCtr="0">
            <a:noAutofit/>
          </a:bodyPr>
          <a:lstStyle/>
          <a:p>
            <a:pPr marL="673098" indent="-571500">
              <a:buClr>
                <a:srgbClr val="333333"/>
              </a:buClr>
              <a:buSzPct val="100000"/>
              <a:buFont typeface="Arial" panose="020B0604020202020204" pitchFamily="34" charset="0"/>
              <a:buChar char="•"/>
            </a:pPr>
            <a:r>
              <a:rPr lang="en" sz="3600" dirty="0" err="1">
                <a:solidFill>
                  <a:srgbClr val="333333"/>
                </a:solidFill>
                <a:latin typeface="Arial" panose="020B0604020202020204" pitchFamily="34" charset="0"/>
                <a:cs typeface="Arial" panose="020B0604020202020204" pitchFamily="34" charset="0"/>
              </a:rPr>
              <a:t>Cheatsheets</a:t>
            </a:r>
            <a:r>
              <a:rPr lang="en" sz="3600" dirty="0">
                <a:solidFill>
                  <a:srgbClr val="333333"/>
                </a:solidFill>
                <a:latin typeface="Arial" panose="020B0604020202020204" pitchFamily="34" charset="0"/>
                <a:cs typeface="Arial" panose="020B0604020202020204" pitchFamily="34" charset="0"/>
              </a:rPr>
              <a:t> show how to do common things – orient yourself with them early</a:t>
            </a:r>
          </a:p>
          <a:p>
            <a:pPr marL="673098" indent="-571500">
              <a:buClr>
                <a:srgbClr val="333333"/>
              </a:buClr>
              <a:buSzPct val="100000"/>
              <a:buFont typeface="Arial" panose="020B0604020202020204" pitchFamily="34" charset="0"/>
              <a:buChar char="•"/>
            </a:pPr>
            <a:endParaRPr lang="en"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The best way to learn to code is by doing</a:t>
            </a:r>
          </a:p>
          <a:p>
            <a:pPr marL="673098" indent="-571500">
              <a:buClr>
                <a:srgbClr val="333333"/>
              </a:buClr>
              <a:buSzPct val="100000"/>
              <a:buFont typeface="Arial" panose="020B0604020202020204" pitchFamily="34" charset="0"/>
              <a:buChar char="•"/>
            </a:pPr>
            <a:endParaRPr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Practice is key! </a:t>
            </a:r>
          </a:p>
          <a:p>
            <a:pPr marL="673098" indent="-571500">
              <a:buClr>
                <a:srgbClr val="333333"/>
              </a:buClr>
              <a:buSzPct val="100000"/>
              <a:buFont typeface="Arial" panose="020B0604020202020204" pitchFamily="34" charset="0"/>
              <a:buChar char="•"/>
            </a:pPr>
            <a:endParaRPr lang="en"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Programming is hard, even for those with a lot of experience. Find resources and ask for help!</a:t>
            </a:r>
            <a:endParaRPr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49541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19472</TotalTime>
  <Words>4040</Words>
  <Application>Microsoft Macintosh PowerPoint</Application>
  <PresentationFormat>Widescreen</PresentationFormat>
  <Paragraphs>380</Paragraphs>
  <Slides>45</Slides>
  <Notes>38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Arial</vt:lpstr>
      <vt:lpstr>Arial Narrow</vt:lpstr>
      <vt:lpstr>Arial,Sans-Serif</vt:lpstr>
      <vt:lpstr>Calibri</vt:lpstr>
      <vt:lpstr>Tw Cen MT</vt:lpstr>
      <vt:lpstr>Tw Cen MT Condensed</vt:lpstr>
      <vt:lpstr>Wingdings</vt:lpstr>
      <vt:lpstr>Wingdings 3</vt:lpstr>
      <vt:lpstr>Integral</vt:lpstr>
      <vt:lpstr>Introduction to R and  Reproducible Reporting</vt:lpstr>
      <vt:lpstr>Course Introduction</vt:lpstr>
      <vt:lpstr>Goals and Objectives</vt:lpstr>
      <vt:lpstr>Workshop Workflow</vt:lpstr>
      <vt:lpstr>Sessions</vt:lpstr>
      <vt:lpstr>Workshop Coursebook</vt:lpstr>
      <vt:lpstr>Using Zoom </vt:lpstr>
      <vt:lpstr>Getting Help</vt:lpstr>
      <vt:lpstr>Tips for learning </vt:lpstr>
      <vt:lpstr>PowerPoint Presentation</vt:lpstr>
      <vt:lpstr>PowerPoint Presentation</vt:lpstr>
      <vt:lpstr>Getting Started with RStudio</vt:lpstr>
      <vt:lpstr>RStudio:  On the Web and In Your Home</vt:lpstr>
      <vt:lpstr>Your Turn </vt:lpstr>
      <vt:lpstr>PowerPoint Presentation</vt:lpstr>
      <vt:lpstr>PowerPoint Presentation</vt:lpstr>
      <vt:lpstr>PowerPoint Presentation</vt:lpstr>
      <vt:lpstr>PowerPoint Presentation</vt:lpstr>
      <vt:lpstr>PowerPoint Presentation</vt:lpstr>
      <vt:lpstr>Your Turn </vt:lpstr>
      <vt:lpstr>PowerPoint Presentation</vt:lpstr>
      <vt:lpstr>Reproducible Data Analysis and R Markdown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 #2</vt:lpstr>
      <vt:lpstr>PowerPoint Presentation</vt:lpstr>
      <vt:lpstr>PowerPoint Presentation</vt:lpstr>
      <vt:lpstr>PowerPoint Presentation</vt:lpstr>
      <vt:lpstr>PowerPoint Presentation</vt:lpstr>
      <vt:lpstr>Your Turn #2</vt:lpstr>
      <vt:lpstr>Code chunks</vt:lpstr>
      <vt:lpstr>PowerPoint Presentation</vt:lpstr>
      <vt:lpstr>PowerPoint Presentation</vt:lpstr>
      <vt:lpstr>Homework</vt:lpstr>
      <vt:lpstr>PowerPoint Presentation</vt:lpstr>
      <vt:lpstr>What else?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Patrick C Mathias</cp:lastModifiedBy>
  <cp:revision>665</cp:revision>
  <cp:lastPrinted>2019-02-19T22:36:37Z</cp:lastPrinted>
  <dcterms:created xsi:type="dcterms:W3CDTF">2018-02-01T22:00:01Z</dcterms:created>
  <dcterms:modified xsi:type="dcterms:W3CDTF">2021-10-20T05:23:16Z</dcterms:modified>
</cp:coreProperties>
</file>